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tags/tag83.xml" ContentType="application/vnd.openxmlformats-officedocument.presentationml.tags+xml"/>
  <Override PartName="/ppt/notesSlides/notesSlide8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9.xml" ContentType="application/vnd.openxmlformats-officedocument.presentationml.notesSlide+xml"/>
  <Override PartName="/ppt/tags/tag86.xml" ContentType="application/vnd.openxmlformats-officedocument.presentationml.tags+xml"/>
  <Override PartName="/ppt/notesSlides/notesSlide10.xml" ContentType="application/vnd.openxmlformats-officedocument.presentationml.notesSlide+xml"/>
  <Override PartName="/ppt/tags/tag87.xml" ContentType="application/vnd.openxmlformats-officedocument.presentationml.tags+xml"/>
  <Override PartName="/ppt/notesSlides/notesSlide11.xml" ContentType="application/vnd.openxmlformats-officedocument.presentationml.notesSlide+xml"/>
  <Override PartName="/ppt/tags/tag88.xml" ContentType="application/vnd.openxmlformats-officedocument.presentationml.tags+xml"/>
  <Override PartName="/ppt/notesSlides/notesSlide12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3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4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42.xml" ContentType="application/vnd.openxmlformats-officedocument.presentationml.tags+xml"/>
  <Override PartName="/ppt/notesSlides/notesSlide18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charts/chart5.xml" ContentType="application/vnd.openxmlformats-officedocument.drawingml.chart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tags/tag182.xml" ContentType="application/vnd.openxmlformats-officedocument.presentationml.tags+xml"/>
  <Override PartName="/ppt/notesSlides/notesSlide23.xml" ContentType="application/vnd.openxmlformats-officedocument.presentationml.notesSlide+xml"/>
  <Override PartName="/ppt/tags/tag18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84.xml" ContentType="application/vnd.openxmlformats-officedocument.presentationml.tags+xml"/>
  <Override PartName="/ppt/notesSlides/notesSlide26.xml" ContentType="application/vnd.openxmlformats-officedocument.presentationml.notesSlide+xml"/>
  <Override PartName="/ppt/tags/tag185.xml" ContentType="application/vnd.openxmlformats-officedocument.presentationml.tags+xml"/>
  <Override PartName="/ppt/notesSlides/notesSlide27.xml" ContentType="application/vnd.openxmlformats-officedocument.presentationml.notesSlide+xml"/>
  <Override PartName="/ppt/tags/tag18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87.xml" ContentType="application/vnd.openxmlformats-officedocument.presentationml.tags+xml"/>
  <Override PartName="/ppt/notesSlides/notesSlide32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  <p:sldMasterId id="2147483718" r:id="rId2"/>
    <p:sldMasterId id="2147483706" r:id="rId3"/>
    <p:sldMasterId id="2147483694" r:id="rId4"/>
    <p:sldMasterId id="2147483682" r:id="rId5"/>
  </p:sldMasterIdLst>
  <p:notesMasterIdLst>
    <p:notesMasterId r:id="rId51"/>
  </p:notesMasterIdLst>
  <p:handoutMasterIdLst>
    <p:handoutMasterId r:id="rId52"/>
  </p:handoutMasterIdLst>
  <p:sldIdLst>
    <p:sldId id="457" r:id="rId6"/>
    <p:sldId id="577" r:id="rId7"/>
    <p:sldId id="582" r:id="rId8"/>
    <p:sldId id="500" r:id="rId9"/>
    <p:sldId id="563" r:id="rId10"/>
    <p:sldId id="584" r:id="rId11"/>
    <p:sldId id="564" r:id="rId12"/>
    <p:sldId id="576" r:id="rId13"/>
    <p:sldId id="461" r:id="rId14"/>
    <p:sldId id="505" r:id="rId15"/>
    <p:sldId id="558" r:id="rId16"/>
    <p:sldId id="572" r:id="rId17"/>
    <p:sldId id="574" r:id="rId18"/>
    <p:sldId id="460" r:id="rId19"/>
    <p:sldId id="570" r:id="rId20"/>
    <p:sldId id="575" r:id="rId21"/>
    <p:sldId id="341" r:id="rId22"/>
    <p:sldId id="529" r:id="rId23"/>
    <p:sldId id="530" r:id="rId24"/>
    <p:sldId id="486" r:id="rId25"/>
    <p:sldId id="556" r:id="rId26"/>
    <p:sldId id="449" r:id="rId27"/>
    <p:sldId id="374" r:id="rId28"/>
    <p:sldId id="375" r:id="rId29"/>
    <p:sldId id="569" r:id="rId30"/>
    <p:sldId id="585" r:id="rId31"/>
    <p:sldId id="561" r:id="rId32"/>
    <p:sldId id="588" r:id="rId33"/>
    <p:sldId id="549" r:id="rId34"/>
    <p:sldId id="543" r:id="rId35"/>
    <p:sldId id="545" r:id="rId36"/>
    <p:sldId id="546" r:id="rId37"/>
    <p:sldId id="547" r:id="rId38"/>
    <p:sldId id="548" r:id="rId39"/>
    <p:sldId id="544" r:id="rId40"/>
    <p:sldId id="533" r:id="rId41"/>
    <p:sldId id="551" r:id="rId42"/>
    <p:sldId id="587" r:id="rId43"/>
    <p:sldId id="552" r:id="rId44"/>
    <p:sldId id="553" r:id="rId45"/>
    <p:sldId id="550" r:id="rId46"/>
    <p:sldId id="586" r:id="rId47"/>
    <p:sldId id="554" r:id="rId48"/>
    <p:sldId id="555" r:id="rId49"/>
    <p:sldId id="583" r:id="rId50"/>
  </p:sldIdLst>
  <p:sldSz cx="9144000" cy="5143500" type="screen16x9"/>
  <p:notesSz cx="6858000" cy="9144000"/>
  <p:embeddedFontLst>
    <p:embeddedFont>
      <p:font typeface="Alata" panose="020B0604020202020204" charset="0"/>
      <p:regular r:id="rId53"/>
    </p:embeddedFont>
    <p:embeddedFont>
      <p:font typeface="Lato" panose="020B0604020202020204" charset="0"/>
      <p:regular r:id="rId54"/>
      <p:bold r:id="rId55"/>
      <p:italic r:id="rId56"/>
      <p:boldItalic r:id="rId57"/>
    </p:embeddedFont>
    <p:embeddedFont>
      <p:font typeface="Montserrat" panose="020B0604020202020204" charset="0"/>
      <p:regular r:id="rId58"/>
      <p:bold r:id="rId59"/>
      <p:italic r:id="rId60"/>
      <p:boldItalic r:id="rId61"/>
    </p:embeddedFont>
  </p:embeddedFontLst>
  <p:custDataLst>
    <p:tags r:id="rId6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13D5CC1D-2060-46AD-BC84-133C75174801}">
          <p14:sldIdLst>
            <p14:sldId id="457"/>
            <p14:sldId id="577"/>
            <p14:sldId id="582"/>
          </p14:sldIdLst>
        </p14:section>
        <p14:section name="Analysis" id="{616DA1BD-00AC-465A-B921-EC755023C33B}">
          <p14:sldIdLst>
            <p14:sldId id="500"/>
            <p14:sldId id="563"/>
            <p14:sldId id="584"/>
            <p14:sldId id="564"/>
            <p14:sldId id="576"/>
          </p14:sldIdLst>
        </p14:section>
        <p14:section name="Segmentation" id="{750D8CC9-3DA0-4E2C-88B1-E22EBF9B6DA3}">
          <p14:sldIdLst>
            <p14:sldId id="461"/>
            <p14:sldId id="505"/>
            <p14:sldId id="558"/>
            <p14:sldId id="572"/>
            <p14:sldId id="574"/>
          </p14:sldIdLst>
        </p14:section>
        <p14:section name="Recommendations" id="{E2379696-52A7-494E-83BD-BB8EA2CDD74E}">
          <p14:sldIdLst>
            <p14:sldId id="460"/>
            <p14:sldId id="570"/>
            <p14:sldId id="575"/>
            <p14:sldId id="341"/>
            <p14:sldId id="529"/>
            <p14:sldId id="530"/>
            <p14:sldId id="486"/>
            <p14:sldId id="556"/>
          </p14:sldIdLst>
        </p14:section>
        <p14:section name="Appendix" id="{40406066-3DCA-4E63-B637-64BBC79C260B}">
          <p14:sldIdLst>
            <p14:sldId id="449"/>
            <p14:sldId id="374"/>
            <p14:sldId id="375"/>
            <p14:sldId id="569"/>
            <p14:sldId id="585"/>
            <p14:sldId id="561"/>
            <p14:sldId id="588"/>
            <p14:sldId id="549"/>
            <p14:sldId id="543"/>
            <p14:sldId id="545"/>
            <p14:sldId id="546"/>
            <p14:sldId id="547"/>
            <p14:sldId id="548"/>
            <p14:sldId id="544"/>
            <p14:sldId id="533"/>
            <p14:sldId id="551"/>
            <p14:sldId id="587"/>
            <p14:sldId id="552"/>
            <p14:sldId id="553"/>
            <p14:sldId id="550"/>
            <p14:sldId id="586"/>
            <p14:sldId id="554"/>
            <p14:sldId id="555"/>
            <p14:sldId id="5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683B4C-5C13-5D9E-C6EC-D548D52DB60F}" name="Muchahary, Frankle" initials="FM" userId="S::frankle.muchahary@okstate.edu::0f2bf491-0617-4378-90b8-89af8fa381b9" providerId="AD"/>
  <p188:author id="{3F9FA95F-C76F-BC0A-E5D0-BF025427DF0B}" name="Datta Chakraborty, Shreyan" initials="SD" userId="S::shreyan.datta_chakraborty@okstate.edu::8e16d80f-77aa-4ba5-b0e9-232e8980a100" providerId="AD"/>
  <p188:author id="{7BD5A5B8-8F23-F7F6-E915-35D5A6FB628A}" name="Tan, Roger" initials="RT" userId="S::roetan@okstate.edu::f6f33758-bd69-4951-8148-181de3b92474" providerId="AD"/>
  <p188:author id="{104872EA-E35A-551A-BC04-150C5CDA1746}" name="Roy Chowdhury, Ritwik" initials="RCR" userId="S::riroych@okstate.edu::bfb84a7f-f393-43f0-840f-80c362df924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eyan Datta Chakraborty" initials="SDC" lastIdx="4" clrIdx="0">
    <p:extLst>
      <p:ext uri="{19B8F6BF-5375-455C-9EA6-DF929625EA0E}">
        <p15:presenceInfo xmlns:p15="http://schemas.microsoft.com/office/powerpoint/2012/main" userId="S::shreyan.datta_chakraborty@okstate.edu::8e16d80f-77aa-4ba5-b0e9-232e8980a1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3F6A"/>
    <a:srgbClr val="596A85"/>
    <a:srgbClr val="F89A9A"/>
    <a:srgbClr val="FF177B"/>
    <a:srgbClr val="E9A0C0"/>
    <a:srgbClr val="007635"/>
    <a:srgbClr val="404040"/>
    <a:srgbClr val="525252"/>
    <a:srgbClr val="FFFFFF"/>
    <a:srgbClr val="E8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FAC19-5D36-4B84-BB99-0581803B5C10}" v="10" dt="2024-02-26T08:42:55.207"/>
    <p1510:client id="{029CA64B-1F60-41FE-A428-FCAAB738FB45}" v="251" dt="2024-02-26T17:58:36.890"/>
    <p1510:client id="{3ABD8604-7157-458D-936E-246C8C7CCC58}" v="22" dt="2024-02-26T08:43:09.292"/>
    <p1510:client id="{3F574212-9691-3D46-8FDE-D02EF380C295}" v="12" dt="2024-02-26T18:03:59.632"/>
  </p1510:revLst>
</p1510:revInfo>
</file>

<file path=ppt/tableStyles.xml><?xml version="1.0" encoding="utf-8"?>
<a:tblStyleLst xmlns:a="http://schemas.openxmlformats.org/drawingml/2006/main" def="{3C5361E7-DA70-4391-9E19-CDB0772468EE}">
  <a:tblStyle styleId="{3C5361E7-DA70-4391-9E19-CDB0772468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4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7.fntdata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2.fntdata"/><Relationship Id="rId62" Type="http://schemas.openxmlformats.org/officeDocument/2006/relationships/tags" Target="tags/tag1.xml"/><Relationship Id="rId7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5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, Roger" userId="f6f33758-bd69-4951-8148-181de3b92474" providerId="ADAL" clId="{029CA64B-1F60-41FE-A428-FCAAB738FB45}"/>
    <pc:docChg chg="custSel modSld">
      <pc:chgData name="Tan, Roger" userId="f6f33758-bd69-4951-8148-181de3b92474" providerId="ADAL" clId="{029CA64B-1F60-41FE-A428-FCAAB738FB45}" dt="2024-02-26T17:58:36.890" v="250" actId="20577"/>
      <pc:docMkLst>
        <pc:docMk/>
      </pc:docMkLst>
      <pc:sldChg chg="modNotesTx">
        <pc:chgData name="Tan, Roger" userId="f6f33758-bd69-4951-8148-181de3b92474" providerId="ADAL" clId="{029CA64B-1F60-41FE-A428-FCAAB738FB45}" dt="2024-02-26T17:56:39.119" v="38" actId="20577"/>
        <pc:sldMkLst>
          <pc:docMk/>
          <pc:sldMk cId="1422633457" sldId="457"/>
        </pc:sldMkLst>
      </pc:sldChg>
      <pc:sldChg chg="modNotesTx">
        <pc:chgData name="Tan, Roger" userId="f6f33758-bd69-4951-8148-181de3b92474" providerId="ADAL" clId="{029CA64B-1F60-41FE-A428-FCAAB738FB45}" dt="2024-02-26T17:57:20.063" v="115" actId="20577"/>
        <pc:sldMkLst>
          <pc:docMk/>
          <pc:sldMk cId="1438345865" sldId="500"/>
        </pc:sldMkLst>
      </pc:sldChg>
      <pc:sldChg chg="modNotesTx">
        <pc:chgData name="Tan, Roger" userId="f6f33758-bd69-4951-8148-181de3b92474" providerId="ADAL" clId="{029CA64B-1F60-41FE-A428-FCAAB738FB45}" dt="2024-02-26T17:58:22.578" v="228" actId="20577"/>
        <pc:sldMkLst>
          <pc:docMk/>
          <pc:sldMk cId="3727832493" sldId="563"/>
        </pc:sldMkLst>
      </pc:sldChg>
      <pc:sldChg chg="modNotesTx">
        <pc:chgData name="Tan, Roger" userId="f6f33758-bd69-4951-8148-181de3b92474" providerId="ADAL" clId="{029CA64B-1F60-41FE-A428-FCAAB738FB45}" dt="2024-02-26T17:56:54.504" v="74" actId="5793"/>
        <pc:sldMkLst>
          <pc:docMk/>
          <pc:sldMk cId="2260451542" sldId="577"/>
        </pc:sldMkLst>
      </pc:sldChg>
      <pc:sldChg chg="modNotesTx">
        <pc:chgData name="Tan, Roger" userId="f6f33758-bd69-4951-8148-181de3b92474" providerId="ADAL" clId="{029CA64B-1F60-41FE-A428-FCAAB738FB45}" dt="2024-02-26T17:58:36.890" v="250" actId="20577"/>
        <pc:sldMkLst>
          <pc:docMk/>
          <pc:sldMk cId="3551884860" sldId="582"/>
        </pc:sldMkLst>
      </pc:sldChg>
      <pc:sldChg chg="modNotesTx">
        <pc:chgData name="Tan, Roger" userId="f6f33758-bd69-4951-8148-181de3b92474" providerId="ADAL" clId="{029CA64B-1F60-41FE-A428-FCAAB738FB45}" dt="2024-02-26T17:58:14.471" v="221" actId="20577"/>
        <pc:sldMkLst>
          <pc:docMk/>
          <pc:sldMk cId="2129038758" sldId="584"/>
        </pc:sldMkLst>
      </pc:sldChg>
    </pc:docChg>
  </pc:docChgLst>
  <pc:docChgLst>
    <pc:chgData name="Muchahary, Frankle" userId="0f2bf491-0617-4378-90b8-89af8fa381b9" providerId="ADAL" clId="{3ABD8604-7157-458D-936E-246C8C7CCC58}"/>
    <pc:docChg chg="undo modSld">
      <pc:chgData name="Muchahary, Frankle" userId="0f2bf491-0617-4378-90b8-89af8fa381b9" providerId="ADAL" clId="{3ABD8604-7157-458D-936E-246C8C7CCC58}" dt="2024-02-26T08:43:09.292" v="21" actId="20577"/>
      <pc:docMkLst>
        <pc:docMk/>
      </pc:docMkLst>
      <pc:sldChg chg="modSp mod">
        <pc:chgData name="Muchahary, Frankle" userId="0f2bf491-0617-4378-90b8-89af8fa381b9" providerId="ADAL" clId="{3ABD8604-7157-458D-936E-246C8C7CCC58}" dt="2024-02-26T08:43:09.292" v="21" actId="20577"/>
        <pc:sldMkLst>
          <pc:docMk/>
          <pc:sldMk cId="3433030978" sldId="486"/>
        </pc:sldMkLst>
        <pc:spChg chg="mod">
          <ac:chgData name="Muchahary, Frankle" userId="0f2bf491-0617-4378-90b8-89af8fa381b9" providerId="ADAL" clId="{3ABD8604-7157-458D-936E-246C8C7CCC58}" dt="2024-02-26T08:43:09.292" v="21" actId="20577"/>
          <ac:spMkLst>
            <pc:docMk/>
            <pc:sldMk cId="3433030978" sldId="486"/>
            <ac:spMk id="43" creationId="{FE183E43-AAAC-7F11-3A56-DEB64D641F9E}"/>
          </ac:spMkLst>
        </pc:spChg>
      </pc:sldChg>
      <pc:sldChg chg="mod modShow">
        <pc:chgData name="Muchahary, Frankle" userId="0f2bf491-0617-4378-90b8-89af8fa381b9" providerId="ADAL" clId="{3ABD8604-7157-458D-936E-246C8C7CCC58}" dt="2024-02-26T07:42:45.432" v="7" actId="729"/>
        <pc:sldMkLst>
          <pc:docMk/>
          <pc:sldMk cId="2742034171" sldId="533"/>
        </pc:sldMkLst>
      </pc:sldChg>
      <pc:sldChg chg="modSp">
        <pc:chgData name="Muchahary, Frankle" userId="0f2bf491-0617-4378-90b8-89af8fa381b9" providerId="ADAL" clId="{3ABD8604-7157-458D-936E-246C8C7CCC58}" dt="2024-02-26T08:30:50.966" v="9" actId="20578"/>
        <pc:sldMkLst>
          <pc:docMk/>
          <pc:sldMk cId="3727832493" sldId="563"/>
        </pc:sldMkLst>
        <pc:spChg chg="mod">
          <ac:chgData name="Muchahary, Frankle" userId="0f2bf491-0617-4378-90b8-89af8fa381b9" providerId="ADAL" clId="{3ABD8604-7157-458D-936E-246C8C7CCC58}" dt="2024-02-26T08:30:50.966" v="9" actId="20578"/>
          <ac:spMkLst>
            <pc:docMk/>
            <pc:sldMk cId="3727832493" sldId="563"/>
            <ac:spMk id="4" creationId="{4E8250EE-DC05-D19F-3E63-0DBEA477129A}"/>
          </ac:spMkLst>
        </pc:spChg>
      </pc:sldChg>
      <pc:sldChg chg="modSp mod">
        <pc:chgData name="Muchahary, Frankle" userId="0f2bf491-0617-4378-90b8-89af8fa381b9" providerId="ADAL" clId="{3ABD8604-7157-458D-936E-246C8C7CCC58}" dt="2024-02-26T05:41:08.608" v="6" actId="207"/>
        <pc:sldMkLst>
          <pc:docMk/>
          <pc:sldMk cId="1981069876" sldId="575"/>
        </pc:sldMkLst>
        <pc:spChg chg="mod">
          <ac:chgData name="Muchahary, Frankle" userId="0f2bf491-0617-4378-90b8-89af8fa381b9" providerId="ADAL" clId="{3ABD8604-7157-458D-936E-246C8C7CCC58}" dt="2024-02-26T05:40:56.125" v="4" actId="207"/>
          <ac:spMkLst>
            <pc:docMk/>
            <pc:sldMk cId="1981069876" sldId="575"/>
            <ac:spMk id="73" creationId="{95D17BFF-CCEC-613A-8A91-B6007264C3C0}"/>
          </ac:spMkLst>
        </pc:spChg>
        <pc:spChg chg="mod">
          <ac:chgData name="Muchahary, Frankle" userId="0f2bf491-0617-4378-90b8-89af8fa381b9" providerId="ADAL" clId="{3ABD8604-7157-458D-936E-246C8C7CCC58}" dt="2024-02-26T05:41:08.608" v="6" actId="207"/>
          <ac:spMkLst>
            <pc:docMk/>
            <pc:sldMk cId="1981069876" sldId="575"/>
            <ac:spMk id="87" creationId="{8D0E0FFF-89AD-9622-5072-CEA3D72C3749}"/>
          </ac:spMkLst>
        </pc:spChg>
      </pc:sldChg>
    </pc:docChg>
  </pc:docChgLst>
  <pc:docChgLst>
    <pc:chgData name="Datta Chakraborty, Shreyan" userId="8e16d80f-77aa-4ba5-b0e9-232e8980a100" providerId="ADAL" clId="{3F574212-9691-3D46-8FDE-D02EF380C295}"/>
    <pc:docChg chg="addSld delSld modSld modSection">
      <pc:chgData name="Datta Chakraborty, Shreyan" userId="8e16d80f-77aa-4ba5-b0e9-232e8980a100" providerId="ADAL" clId="{3F574212-9691-3D46-8FDE-D02EF380C295}" dt="2024-02-26T18:03:59.629" v="11"/>
      <pc:docMkLst>
        <pc:docMk/>
      </pc:docMkLst>
      <pc:sldChg chg="add mod modShow">
        <pc:chgData name="Datta Chakraborty, Shreyan" userId="8e16d80f-77aa-4ba5-b0e9-232e8980a100" providerId="ADAL" clId="{3F574212-9691-3D46-8FDE-D02EF380C295}" dt="2024-02-26T18:03:29.034" v="7" actId="729"/>
        <pc:sldMkLst>
          <pc:docMk/>
          <pc:sldMk cId="1034016593" sldId="533"/>
        </pc:sldMkLst>
      </pc:sldChg>
      <pc:sldChg chg="del">
        <pc:chgData name="Datta Chakraborty, Shreyan" userId="8e16d80f-77aa-4ba5-b0e9-232e8980a100" providerId="ADAL" clId="{3F574212-9691-3D46-8FDE-D02EF380C295}" dt="2024-02-26T18:03:11.686" v="5" actId="2696"/>
        <pc:sldMkLst>
          <pc:docMk/>
          <pc:sldMk cId="2742034171" sldId="533"/>
        </pc:sldMkLst>
      </pc:sldChg>
      <pc:sldChg chg="add">
        <pc:chgData name="Datta Chakraborty, Shreyan" userId="8e16d80f-77aa-4ba5-b0e9-232e8980a100" providerId="ADAL" clId="{3F574212-9691-3D46-8FDE-D02EF380C295}" dt="2024-02-26T18:03:50.921" v="9"/>
        <pc:sldMkLst>
          <pc:docMk/>
          <pc:sldMk cId="2533635404" sldId="544"/>
        </pc:sldMkLst>
      </pc:sldChg>
      <pc:sldChg chg="del">
        <pc:chgData name="Datta Chakraborty, Shreyan" userId="8e16d80f-77aa-4ba5-b0e9-232e8980a100" providerId="ADAL" clId="{3F574212-9691-3D46-8FDE-D02EF380C295}" dt="2024-02-26T18:03:44.955" v="8" actId="2696"/>
        <pc:sldMkLst>
          <pc:docMk/>
          <pc:sldMk cId="3562948639" sldId="544"/>
        </pc:sldMkLst>
      </pc:sldChg>
      <pc:sldChg chg="del">
        <pc:chgData name="Datta Chakraborty, Shreyan" userId="8e16d80f-77aa-4ba5-b0e9-232e8980a100" providerId="ADAL" clId="{3F574212-9691-3D46-8FDE-D02EF380C295}" dt="2024-02-26T18:03:44.955" v="8" actId="2696"/>
        <pc:sldMkLst>
          <pc:docMk/>
          <pc:sldMk cId="3563442671" sldId="548"/>
        </pc:sldMkLst>
      </pc:sldChg>
      <pc:sldChg chg="add">
        <pc:chgData name="Datta Chakraborty, Shreyan" userId="8e16d80f-77aa-4ba5-b0e9-232e8980a100" providerId="ADAL" clId="{3F574212-9691-3D46-8FDE-D02EF380C295}" dt="2024-02-26T18:03:50.921" v="9"/>
        <pc:sldMkLst>
          <pc:docMk/>
          <pc:sldMk cId="4102667040" sldId="548"/>
        </pc:sldMkLst>
      </pc:sldChg>
      <pc:sldChg chg="add">
        <pc:chgData name="Datta Chakraborty, Shreyan" userId="8e16d80f-77aa-4ba5-b0e9-232e8980a100" providerId="ADAL" clId="{3F574212-9691-3D46-8FDE-D02EF380C295}" dt="2024-02-26T18:03:59.629" v="11"/>
        <pc:sldMkLst>
          <pc:docMk/>
          <pc:sldMk cId="2829305151" sldId="549"/>
        </pc:sldMkLst>
      </pc:sldChg>
      <pc:sldChg chg="del">
        <pc:chgData name="Datta Chakraborty, Shreyan" userId="8e16d80f-77aa-4ba5-b0e9-232e8980a100" providerId="ADAL" clId="{3F574212-9691-3D46-8FDE-D02EF380C295}" dt="2024-02-26T18:03:58.343" v="10" actId="2696"/>
        <pc:sldMkLst>
          <pc:docMk/>
          <pc:sldMk cId="4289704009" sldId="549"/>
        </pc:sldMkLst>
      </pc:sldChg>
      <pc:sldChg chg="del mod modShow">
        <pc:chgData name="Datta Chakraborty, Shreyan" userId="8e16d80f-77aa-4ba5-b0e9-232e8980a100" providerId="ADAL" clId="{3F574212-9691-3D46-8FDE-D02EF380C295}" dt="2024-02-26T18:02:27.306" v="2" actId="2696"/>
        <pc:sldMkLst>
          <pc:docMk/>
          <pc:sldMk cId="259780026" sldId="561"/>
        </pc:sldMkLst>
      </pc:sldChg>
      <pc:sldChg chg="add mod modShow">
        <pc:chgData name="Datta Chakraborty, Shreyan" userId="8e16d80f-77aa-4ba5-b0e9-232e8980a100" providerId="ADAL" clId="{3F574212-9691-3D46-8FDE-D02EF380C295}" dt="2024-02-26T18:02:44.523" v="4" actId="729"/>
        <pc:sldMkLst>
          <pc:docMk/>
          <pc:sldMk cId="1344922766" sldId="561"/>
        </pc:sldMkLst>
      </pc:sldChg>
      <pc:sldChg chg="add mod modShow">
        <pc:chgData name="Datta Chakraborty, Shreyan" userId="8e16d80f-77aa-4ba5-b0e9-232e8980a100" providerId="ADAL" clId="{3F574212-9691-3D46-8FDE-D02EF380C295}" dt="2024-02-26T18:02:44.523" v="4" actId="729"/>
        <pc:sldMkLst>
          <pc:docMk/>
          <pc:sldMk cId="2118538723" sldId="569"/>
        </pc:sldMkLst>
      </pc:sldChg>
      <pc:sldChg chg="del mod modShow">
        <pc:chgData name="Datta Chakraborty, Shreyan" userId="8e16d80f-77aa-4ba5-b0e9-232e8980a100" providerId="ADAL" clId="{3F574212-9691-3D46-8FDE-D02EF380C295}" dt="2024-02-26T18:02:27.306" v="2" actId="2696"/>
        <pc:sldMkLst>
          <pc:docMk/>
          <pc:sldMk cId="3621455047" sldId="569"/>
        </pc:sldMkLst>
      </pc:sldChg>
      <pc:sldChg chg="add mod modShow">
        <pc:chgData name="Datta Chakraborty, Shreyan" userId="8e16d80f-77aa-4ba5-b0e9-232e8980a100" providerId="ADAL" clId="{3F574212-9691-3D46-8FDE-D02EF380C295}" dt="2024-02-26T18:02:44.523" v="4" actId="729"/>
        <pc:sldMkLst>
          <pc:docMk/>
          <pc:sldMk cId="2080888528" sldId="585"/>
        </pc:sldMkLst>
      </pc:sldChg>
      <pc:sldChg chg="del mod modShow">
        <pc:chgData name="Datta Chakraborty, Shreyan" userId="8e16d80f-77aa-4ba5-b0e9-232e8980a100" providerId="ADAL" clId="{3F574212-9691-3D46-8FDE-D02EF380C295}" dt="2024-02-26T18:02:27.306" v="2" actId="2696"/>
        <pc:sldMkLst>
          <pc:docMk/>
          <pc:sldMk cId="2647606973" sldId="585"/>
        </pc:sldMkLst>
      </pc:sldChg>
    </pc:docChg>
  </pc:docChgLst>
  <pc:docChgLst>
    <pc:chgData name="Roy Chowdhury, Ritwik" userId="bfb84a7f-f393-43f0-840f-80c362df9247" providerId="ADAL" clId="{028FAC19-5D36-4B84-BB99-0581803B5C10}"/>
    <pc:docChg chg="modSld">
      <pc:chgData name="Roy Chowdhury, Ritwik" userId="bfb84a7f-f393-43f0-840f-80c362df9247" providerId="ADAL" clId="{028FAC19-5D36-4B84-BB99-0581803B5C10}" dt="2024-02-26T08:42:55.207" v="9" actId="20577"/>
      <pc:docMkLst>
        <pc:docMk/>
      </pc:docMkLst>
      <pc:sldChg chg="modSp mod">
        <pc:chgData name="Roy Chowdhury, Ritwik" userId="bfb84a7f-f393-43f0-840f-80c362df9247" providerId="ADAL" clId="{028FAC19-5D36-4B84-BB99-0581803B5C10}" dt="2024-02-26T08:42:55.207" v="9" actId="20577"/>
        <pc:sldMkLst>
          <pc:docMk/>
          <pc:sldMk cId="3433030978" sldId="486"/>
        </pc:sldMkLst>
        <pc:graphicFrameChg chg="modGraphic">
          <ac:chgData name="Roy Chowdhury, Ritwik" userId="bfb84a7f-f393-43f0-840f-80c362df9247" providerId="ADAL" clId="{028FAC19-5D36-4B84-BB99-0581803B5C10}" dt="2024-02-26T08:42:55.207" v="9" actId="20577"/>
          <ac:graphicFrameMkLst>
            <pc:docMk/>
            <pc:sldMk cId="3433030978" sldId="486"/>
            <ac:graphicFrameMk id="16" creationId="{58BF5606-59F7-83C1-A8D0-D7A36E7164BD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33_DE3235AD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248_7EE68DA6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234_E59B78B0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239_7E4655E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249_7C07D6D0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231_5029E48E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F8DB9"/>
            </a:solidFill>
            <a:ln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022-4DC5-BD60-EFAF8E635B0A}"/>
                </c:ext>
              </c:extLst>
            </c:dLbl>
            <c:dLbl>
              <c:idx val="1"/>
              <c:layout>
                <c:manualLayout>
                  <c:x val="2.7688082178968726E-3"/>
                  <c:y val="-4.7845656708367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22-4DC5-BD60-EFAF8E635B0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22-4DC5-BD60-EFAF8E635B0A}"/>
                </c:ext>
              </c:extLst>
            </c:dLbl>
            <c:dLbl>
              <c:idx val="3"/>
              <c:layout>
                <c:manualLayout>
                  <c:x val="-4.1531589079263249E-2"/>
                  <c:y val="-9.0624999999999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22-4DC5-BD60-EFAF8E635B0A}"/>
                </c:ext>
              </c:extLst>
            </c:dLbl>
            <c:dLbl>
              <c:idx val="4"/>
              <c:layout>
                <c:manualLayout>
                  <c:x val="-5.5375452105684269E-3"/>
                  <c:y val="-0.181249999999999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22-4DC5-BD60-EFAF8E635B0A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22-4DC5-BD60-EFAF8E635B0A}"/>
                </c:ext>
              </c:extLst>
            </c:dLbl>
            <c:dLbl>
              <c:idx val="6"/>
              <c:layout>
                <c:manualLayout>
                  <c:x val="0"/>
                  <c:y val="-0.228124999999999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022-4DC5-BD60-EFAF8E635B0A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022-4DC5-BD60-EFAF8E635B0A}"/>
                </c:ext>
              </c:extLst>
            </c:dLbl>
            <c:dLbl>
              <c:idx val="8"/>
              <c:layout>
                <c:manualLayout>
                  <c:x val="-5.5375452105684269E-3"/>
                  <c:y val="-0.287500000000000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022-4DC5-BD60-EFAF8E635B0A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022-4DC5-BD60-EFAF8E635B0A}"/>
                </c:ext>
              </c:extLst>
            </c:dLbl>
            <c:dLbl>
              <c:idx val="10"/>
              <c:layout>
                <c:manualLayout>
                  <c:x val="-4.7069134289831727E-2"/>
                  <c:y val="-0.37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022-4DC5-BD60-EFAF8E635B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0.0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0.45</c:v>
                </c:pt>
                <c:pt idx="1">
                  <c:v>0.17</c:v>
                </c:pt>
                <c:pt idx="2">
                  <c:v>0.44</c:v>
                </c:pt>
                <c:pt idx="3">
                  <c:v>0.92</c:v>
                </c:pt>
                <c:pt idx="4">
                  <c:v>1.99</c:v>
                </c:pt>
                <c:pt idx="5">
                  <c:v>1.92</c:v>
                </c:pt>
                <c:pt idx="6">
                  <c:v>2.5</c:v>
                </c:pt>
                <c:pt idx="7">
                  <c:v>2.4700000000000002</c:v>
                </c:pt>
                <c:pt idx="8">
                  <c:v>3.29</c:v>
                </c:pt>
                <c:pt idx="9">
                  <c:v>3.33</c:v>
                </c:pt>
                <c:pt idx="10">
                  <c:v>4.49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022-4DC5-BD60-EFAF8E635B0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308793824"/>
        <c:axId val="863390208"/>
      </c:areaChart>
      <c:catAx>
        <c:axId val="1308793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Perceived Collaborative Quotient </a:t>
                </a:r>
                <a:r>
                  <a:rPr lang="en-US" sz="10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en-US" baseline="300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c:rich>
          </c:tx>
          <c:layout>
            <c:manualLayout>
              <c:xMode val="edge"/>
              <c:yMode val="edge"/>
              <c:x val="0.20463250793759591"/>
              <c:y val="0.933494482847451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863390208"/>
        <c:crosses val="autoZero"/>
        <c:auto val="1"/>
        <c:lblAlgn val="ctr"/>
        <c:lblOffset val="100"/>
        <c:noMultiLvlLbl val="0"/>
      </c:catAx>
      <c:valAx>
        <c:axId val="86339020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Perceived Productivity Quotient </a:t>
                </a:r>
                <a:r>
                  <a:rPr lang="en-US" sz="1000" baseline="300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</a:p>
            </c:rich>
          </c:tx>
          <c:layout>
            <c:manualLayout>
              <c:xMode val="edge"/>
              <c:yMode val="edge"/>
              <c:x val="3.2973249866873749E-3"/>
              <c:y val="7.030784423167747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30879382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accent3">
              <a:lumMod val="50000"/>
            </a:schemeClr>
          </a:solidFill>
          <a:latin typeface="Montserrat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6770186335403723E-2"/>
          <c:y val="8.9388696655132646E-2"/>
          <c:w val="0.91031055900621116"/>
          <c:h val="0.8212226066897346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364D6E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bg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82F-467D-8A25-311052F15EDB}"/>
                </c:ext>
              </c:extLst>
            </c:dLbl>
            <c:dLbl>
              <c:idx val="1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bg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582F-467D-8A25-311052F15EDB}"/>
                </c:ext>
              </c:extLst>
            </c:dLbl>
            <c:dLbl>
              <c:idx val="2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bg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582F-467D-8A25-311052F15EDB}"/>
                </c:ext>
              </c:extLst>
            </c:dLbl>
            <c:dLbl>
              <c:idx val="3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bg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582F-467D-8A25-311052F15EDB}"/>
                </c:ext>
              </c:extLst>
            </c:dLbl>
            <c:dLbl>
              <c:idx val="4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bg1"/>
                      </a:solidFill>
                      <a:latin typeface="Montserrat"/>
                      <a:ea typeface="Arial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582F-467D-8A25-311052F15ED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>
                  <c:v>119</c:v>
                </c:pt>
                <c:pt idx="1">
                  <c:v>121</c:v>
                </c:pt>
                <c:pt idx="2">
                  <c:v>151</c:v>
                </c:pt>
                <c:pt idx="3">
                  <c:v>108</c:v>
                </c:pt>
                <c:pt idx="4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82F-467D-8A25-311052F15EDB}"/>
            </c:ext>
          </c:extLst>
        </c:ser>
        <c:ser>
          <c:idx val="1"/>
          <c:order val="1"/>
          <c:spPr>
            <a:solidFill>
              <a:srgbClr val="6F8DB9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bg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582F-467D-8A25-311052F15EDB}"/>
                </c:ext>
              </c:extLst>
            </c:dLbl>
            <c:dLbl>
              <c:idx val="1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bg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582F-467D-8A25-311052F15EDB}"/>
                </c:ext>
              </c:extLst>
            </c:dLbl>
            <c:dLbl>
              <c:idx val="2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bg1"/>
                      </a:solidFill>
                      <a:latin typeface="Montserrat"/>
                      <a:ea typeface="Arial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582F-467D-8A25-311052F15EDB}"/>
                </c:ext>
              </c:extLst>
            </c:dLbl>
            <c:dLbl>
              <c:idx val="3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bg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582F-467D-8A25-311052F15EDB}"/>
                </c:ext>
              </c:extLst>
            </c:dLbl>
            <c:dLbl>
              <c:idx val="4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bg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582F-467D-8A25-311052F15ED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Sheet1!$A$2:$E$2</c:f>
              <c:numCache>
                <c:formatCode>General</c:formatCode>
                <c:ptCount val="5"/>
                <c:pt idx="0">
                  <c:v>50</c:v>
                </c:pt>
                <c:pt idx="1">
                  <c:v>47</c:v>
                </c:pt>
                <c:pt idx="2">
                  <c:v>74</c:v>
                </c:pt>
                <c:pt idx="3">
                  <c:v>99</c:v>
                </c:pt>
                <c:pt idx="4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82F-467D-8A25-311052F15EDB}"/>
            </c:ext>
          </c:extLst>
        </c:ser>
        <c:ser>
          <c:idx val="2"/>
          <c:order val="2"/>
          <c:spPr>
            <a:solidFill>
              <a:srgbClr val="9DB1CF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Arial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582F-467D-8A25-311052F15EDB}"/>
                </c:ext>
              </c:extLst>
            </c:dLbl>
            <c:dLbl>
              <c:idx val="1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582F-467D-8A25-311052F15EDB}"/>
                </c:ext>
              </c:extLst>
            </c:dLbl>
            <c:dLbl>
              <c:idx val="2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582F-467D-8A25-311052F15EDB}"/>
                </c:ext>
              </c:extLst>
            </c:dLbl>
            <c:dLbl>
              <c:idx val="3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Arial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582F-467D-8A25-311052F15EDB}"/>
                </c:ext>
              </c:extLst>
            </c:dLbl>
            <c:dLbl>
              <c:idx val="4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Arial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582F-467D-8A25-311052F15ED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Sheet1!$A$3:$E$3</c:f>
              <c:numCache>
                <c:formatCode>General</c:formatCode>
                <c:ptCount val="5"/>
                <c:pt idx="0">
                  <c:v>41</c:v>
                </c:pt>
                <c:pt idx="1">
                  <c:v>21</c:v>
                </c:pt>
                <c:pt idx="2">
                  <c:v>55</c:v>
                </c:pt>
                <c:pt idx="3">
                  <c:v>49</c:v>
                </c:pt>
                <c:pt idx="4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582F-467D-8A25-311052F15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037192527"/>
        <c:axId val="1"/>
      </c:barChart>
      <c:catAx>
        <c:axId val="203719252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cmpd="sng" algn="ctr">
            <a:solidFill>
              <a:srgbClr val="000000"/>
            </a:solidFill>
            <a:prstDash val="solid"/>
          </a:ln>
        </c:spPr>
        <c:txPr>
          <a:bodyPr wrap="none"/>
          <a:lstStyle/>
          <a:p>
            <a:pPr>
              <a:defRPr sz="1050" kern="1200">
                <a:solidFill>
                  <a:srgbClr val="808080"/>
                </a:solidFill>
                <a:latin typeface="Montserrat"/>
                <a:ea typeface="Arial"/>
                <a:cs typeface="+mn-cs"/>
              </a:defRPr>
            </a:pPr>
            <a:endParaRPr lang="en-US"/>
          </a:p>
        </c:txPr>
        <c:crossAx val="2037192527"/>
        <c:crosses val="min"/>
        <c:crossBetween val="between"/>
        <c:majorUnit val="50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7373872368860673E-2"/>
          <c:y val="3.3986928104575161E-2"/>
          <c:w val="0.96525225526227865"/>
          <c:h val="0.93202614379084969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364D6E"/>
            </a:solidFill>
            <a:ln>
              <a:noFill/>
            </a:ln>
          </c:spPr>
          <c:invertIfNegative val="0"/>
          <c:val>
            <c:numRef>
              <c:f>Sheet1!$A$1:$E$1</c:f>
              <c:numCache>
                <c:formatCode>General</c:formatCode>
                <c:ptCount val="5"/>
                <c:pt idx="0">
                  <c:v>0.84047151277013787</c:v>
                </c:pt>
                <c:pt idx="1">
                  <c:v>0.6404715127701377</c:v>
                </c:pt>
                <c:pt idx="2">
                  <c:v>0.74047151277013779</c:v>
                </c:pt>
                <c:pt idx="3">
                  <c:v>0.6404715127701377</c:v>
                </c:pt>
                <c:pt idx="4">
                  <c:v>0.24047151277013779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FE-4E5D-A535-AF0AF6F460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062895440"/>
        <c:axId val="1"/>
      </c:barChart>
      <c:catAx>
        <c:axId val="206289544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0.84047151277013787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2062895440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652305366591082E-2"/>
          <c:y val="2.7310924369747899E-2"/>
          <c:w val="0.96069538926681786"/>
          <c:h val="0.9453781512605041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364D6E"/>
            </a:solidFill>
            <a:ln>
              <a:noFill/>
            </a:ln>
          </c:spPr>
          <c:invertIfNegative val="0"/>
          <c:val>
            <c:numRef>
              <c:f>Sheet1!$A$1:$D$1</c:f>
              <c:numCache>
                <c:formatCode>General</c:formatCode>
                <c:ptCount val="4"/>
                <c:pt idx="0">
                  <c:v>80</c:v>
                </c:pt>
                <c:pt idx="1">
                  <c:v>62</c:v>
                </c:pt>
                <c:pt idx="2">
                  <c:v>50</c:v>
                </c:pt>
                <c:pt idx="3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4B-4D1E-B1DC-A5F7D34B0A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145709903"/>
        <c:axId val="1"/>
      </c:barChart>
      <c:catAx>
        <c:axId val="1145709903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8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200" kern="1200">
                <a:latin typeface="Montserrat"/>
                <a:ea typeface="+mn-ea"/>
                <a:cs typeface="+mn-cs"/>
                <a:sym typeface="Montserrat"/>
              </a:defRPr>
            </a:pPr>
            <a:endParaRPr lang="en-US"/>
          </a:p>
        </c:txPr>
        <c:crossAx val="1145709903"/>
        <c:crosses val="min"/>
        <c:crossBetween val="between"/>
        <c:majorUnit val="10"/>
      </c:valAx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888261851015801E-2"/>
          <c:y val="0.10788757932910245"/>
          <c:w val="0.89644469525959369"/>
          <c:h val="0.8159564823209428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364D6E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4238440616500453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rgbClr val="808080"/>
                      </a:solidFill>
                      <a:latin typeface="Montserrat"/>
                      <a:ea typeface="Arial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3C45-4545-9D03-610D64AFA667}"/>
                </c:ext>
              </c:extLst>
            </c:dLbl>
            <c:dLbl>
              <c:idx val="1"/>
              <c:layout>
                <c:manualLayout>
                  <c:x val="0"/>
                  <c:y val="-0.440163191296464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rgbClr val="808080"/>
                      </a:solidFill>
                      <a:latin typeface="Montserrat"/>
                      <a:ea typeface="Arial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3C45-4545-9D03-610D64AFA667}"/>
                </c:ext>
              </c:extLst>
            </c:dLbl>
            <c:dLbl>
              <c:idx val="2"/>
              <c:layout>
                <c:manualLayout>
                  <c:x val="0"/>
                  <c:y val="-0.35040797824116049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rgbClr val="808080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3C45-4545-9D03-610D64AFA667}"/>
                </c:ext>
              </c:extLst>
            </c:dLbl>
            <c:dLbl>
              <c:idx val="3"/>
              <c:layout>
                <c:manualLayout>
                  <c:x val="0"/>
                  <c:y val="-0.2402538531278331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rgbClr val="808080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3C45-4545-9D03-610D64AFA667}"/>
                </c:ext>
              </c:extLst>
            </c:dLbl>
            <c:dLbl>
              <c:idx val="4"/>
              <c:layout>
                <c:manualLayout>
                  <c:x val="0"/>
                  <c:y val="-0.248413417951042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rgbClr val="808080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3C45-4545-9D03-610D64AFA66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>
                  <c:v>3.96</c:v>
                </c:pt>
                <c:pt idx="1">
                  <c:v>4</c:v>
                </c:pt>
                <c:pt idx="2">
                  <c:v>3.78</c:v>
                </c:pt>
                <c:pt idx="3">
                  <c:v>3.51</c:v>
                </c:pt>
                <c:pt idx="4">
                  <c:v>3.53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C45-4545-9D03-610D64AFA6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131468400"/>
        <c:axId val="1"/>
      </c:barChart>
      <c:catAx>
        <c:axId val="213146840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"/>
          <c:min val="3"/>
        </c:scaling>
        <c:delete val="0"/>
        <c:axPos val="l"/>
        <c:majorGridlines>
          <c:spPr>
            <a:ln>
              <a:noFill/>
            </a:ln>
          </c:spPr>
        </c:majorGridlines>
        <c:numFmt formatCode="#,##0.0;&quot;-&quot;#,##0.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200" kern="1200">
                <a:solidFill>
                  <a:srgbClr val="808080"/>
                </a:solidFill>
                <a:latin typeface="Montserrat"/>
                <a:ea typeface="Arial"/>
                <a:cs typeface="+mn-cs"/>
                <a:sym typeface="Montserrat"/>
              </a:defRPr>
            </a:pPr>
            <a:endParaRPr lang="en-US"/>
          </a:p>
        </c:txPr>
        <c:crossAx val="2131468400"/>
        <c:crosses val="min"/>
        <c:crossBetween val="between"/>
        <c:majorUnit val="0.1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788690476190477"/>
          <c:y val="9.1814159292035402E-2"/>
          <c:w val="0.8727678571428571"/>
          <c:h val="0.8296460176991150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rgbClr val="364D6E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43860619469026546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rgbClr val="808080"/>
                      </a:solidFill>
                      <a:latin typeface="Montserrat"/>
                      <a:ea typeface="Arial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C3C7-420F-BEA8-D5ACD962272D}"/>
                </c:ext>
              </c:extLst>
            </c:dLbl>
            <c:dLbl>
              <c:idx val="1"/>
              <c:layout>
                <c:manualLayout>
                  <c:x val="0"/>
                  <c:y val="-0.40763274336283184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rgbClr val="808080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C3C7-420F-BEA8-D5ACD962272D}"/>
                </c:ext>
              </c:extLst>
            </c:dLbl>
            <c:dLbl>
              <c:idx val="2"/>
              <c:layout>
                <c:manualLayout>
                  <c:x val="0"/>
                  <c:y val="-0.30420353982300885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rgbClr val="808080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C3C7-420F-BEA8-D5ACD962272D}"/>
                </c:ext>
              </c:extLst>
            </c:dLbl>
            <c:dLbl>
              <c:idx val="3"/>
              <c:layout>
                <c:manualLayout>
                  <c:x val="0"/>
                  <c:y val="-0.3141592920353982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rgbClr val="808080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C3C7-420F-BEA8-D5ACD962272D}"/>
                </c:ext>
              </c:extLst>
            </c:dLbl>
            <c:dLbl>
              <c:idx val="4"/>
              <c:layout>
                <c:manualLayout>
                  <c:x val="0"/>
                  <c:y val="-0.18971238938053098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rgbClr val="808080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C3C7-420F-BEA8-D5ACD962272D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>
                  <c:v>3.9</c:v>
                </c:pt>
                <c:pt idx="1">
                  <c:v>3.6</c:v>
                </c:pt>
                <c:pt idx="2">
                  <c:v>2.6</c:v>
                </c:pt>
                <c:pt idx="3">
                  <c:v>2.7</c:v>
                </c:pt>
                <c:pt idx="4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C7-420F-BEA8-D5ACD96227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2131474640"/>
        <c:axId val="1"/>
      </c:barChart>
      <c:catAx>
        <c:axId val="213147464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.0;&quot;-&quot;#,##0.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100" kern="1200">
                <a:solidFill>
                  <a:srgbClr val="808080"/>
                </a:solidFill>
                <a:latin typeface="Montserrat"/>
                <a:ea typeface="Arial"/>
                <a:cs typeface="+mn-cs"/>
              </a:defRPr>
            </a:pPr>
            <a:endParaRPr lang="en-US"/>
          </a:p>
        </c:txPr>
        <c:crossAx val="2131474640"/>
        <c:crosses val="min"/>
        <c:crossBetween val="between"/>
        <c:majorUnit val="0.5"/>
      </c:valAx>
    </c:plotArea>
    <c:plotVisOnly val="0"/>
    <c:dispBlanksAs val="gap"/>
    <c:showDLblsOverMax val="1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B953E6-9EE7-566A-B48C-D4F9769C21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760F1-48ED-61AC-FD68-4973FA7B89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17BC3-467B-4D5C-906C-8267481145F9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DA84E-3C71-E021-1DBF-326F68A9A4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87E4B-C812-F8D1-4F3C-56EE7579FE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9B1AA-7CDF-4613-B8AE-DB54096A6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65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 evolving workplace preferences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8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80FC1-4AC0-F039-E90D-8C6D6B7CF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F1E0B-2ECE-868F-35A5-7286CE95C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9F14E-E924-76E2-7C0D-9B4C7F3BB0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04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62789-2F70-72EC-C01C-2A848CF4B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46518-DAC9-8685-C7E9-63F9CA4F8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7893FD-8D0B-396F-34EB-4BE6D1055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23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B9C82-3A1C-739C-DAAC-4E53CD90D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881F4A-E59D-E92F-B0A8-9A79D213F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D29AE9-B326-BABB-3DE7-7C85E8AF3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54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83CFDBBE-8CFD-D0A3-B5D5-A91AE7F0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60996673_0_62:notes">
            <a:extLst>
              <a:ext uri="{FF2B5EF4-FFF2-40B4-BE49-F238E27FC236}">
                <a16:creationId xmlns:a16="http://schemas.microsoft.com/office/drawing/2014/main" id="{FF221170-2643-F1F1-7D26-B29DD1BCB5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960996673_0_62:notes">
            <a:extLst>
              <a:ext uri="{FF2B5EF4-FFF2-40B4-BE49-F238E27FC236}">
                <a16:creationId xmlns:a16="http://schemas.microsoft.com/office/drawing/2014/main" id="{4DB18EDB-7828-9890-D32F-4EFD15F07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057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9701E52C-7B2B-ABC3-2DEB-449D09FCC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60996673_0_62:notes">
            <a:extLst>
              <a:ext uri="{FF2B5EF4-FFF2-40B4-BE49-F238E27FC236}">
                <a16:creationId xmlns:a16="http://schemas.microsoft.com/office/drawing/2014/main" id="{8C92B582-C220-2D4D-3CD1-6E3D08711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960996673_0_62:notes">
            <a:extLst>
              <a:ext uri="{FF2B5EF4-FFF2-40B4-BE49-F238E27FC236}">
                <a16:creationId xmlns:a16="http://schemas.microsoft.com/office/drawing/2014/main" id="{B9BE1BFF-69C7-14A4-8C49-3F0899FD95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040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6099667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96099667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315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33BEB-9C03-226D-C2D7-AF92CFFDC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00997-6683-CAE2-F9FE-5E7A7CB02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D494E-2149-C082-9C0F-49D88BC20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8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93177-03AE-6E89-9A9B-6443628A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9EEA3-7850-EFD3-BB76-938C2DD10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04E50-7FDE-2453-1A4F-BE6898BCE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35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3EBD04F-7C7C-C043-FA59-44D87FA74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60996673_0_62:notes">
            <a:extLst>
              <a:ext uri="{FF2B5EF4-FFF2-40B4-BE49-F238E27FC236}">
                <a16:creationId xmlns:a16="http://schemas.microsoft.com/office/drawing/2014/main" id="{677EF372-8012-04BF-5159-92169D1418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960996673_0_62:notes">
            <a:extLst>
              <a:ext uri="{FF2B5EF4-FFF2-40B4-BE49-F238E27FC236}">
                <a16:creationId xmlns:a16="http://schemas.microsoft.com/office/drawing/2014/main" id="{981987C9-8610-7A2E-6D6A-F7F26D79F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604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BDEDA-00EE-B11C-B6C7-62AEB473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E066D-96E8-4165-5874-6697378F90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2CF584-BAFC-5185-0431-61421A91D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14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… Oklahoma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3832847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75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Change to percentage</a:t>
            </a:r>
          </a:p>
        </p:txBody>
      </p:sp>
    </p:spTree>
    <p:extLst>
      <p:ext uri="{BB962C8B-B14F-4D97-AF65-F5344CB8AC3E}">
        <p14:creationId xmlns:p14="http://schemas.microsoft.com/office/powerpoint/2010/main" val="4273749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Change to height difference</a:t>
            </a:r>
          </a:p>
        </p:txBody>
      </p:sp>
    </p:spTree>
    <p:extLst>
      <p:ext uri="{BB962C8B-B14F-4D97-AF65-F5344CB8AC3E}">
        <p14:creationId xmlns:p14="http://schemas.microsoft.com/office/powerpoint/2010/main" val="1884447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2E9E6-B950-3EED-0575-795763273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A612E-2466-389B-84DF-A54FA8219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B7E5C-E1FE-89B1-4D57-5CB54C6FB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90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50DB6-45B4-AF44-517A-13C45487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BC70C-B944-73E9-EBB9-12B8AD1FD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ACE05-D492-DD44-D1D3-65C87726E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29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E5A24-33C4-0579-FA67-2930148DB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1C3AC-B1F6-32C6-4BDD-6564E74B4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355B0-ECF7-FE7B-DC7A-FC31C5A32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25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31437-FE6B-323C-03AE-DE7CB980B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37AEF-4D74-C728-5CCD-A703F430F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A342BE-1F1F-FC4C-33F2-C99BCD272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36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93A65-161E-7B78-365B-83C6EB2BB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2B1D6-CF99-B40E-82F0-3C0514D23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1F12E-C28A-E86C-66FB-ED821364B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7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D10AF-FF0E-F19E-980B-C7A27BE05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3AB47-52E0-E9AA-5A84-A7E018081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B3C70-D74F-7883-BBD7-CF1746FB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3623-AC2F-9E90-DEC9-C264D044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BF981D-397D-EE09-3E47-C065CE794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F25A3-97E0-60FB-5F5F-35E765D0C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7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862F0D56-A815-F72C-ABB7-73004F228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60996673_0_62:notes">
            <a:extLst>
              <a:ext uri="{FF2B5EF4-FFF2-40B4-BE49-F238E27FC236}">
                <a16:creationId xmlns:a16="http://schemas.microsoft.com/office/drawing/2014/main" id="{83616D10-5AD1-3BB5-D91D-3CDD43415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960996673_0_62:notes">
            <a:extLst>
              <a:ext uri="{FF2B5EF4-FFF2-40B4-BE49-F238E27FC236}">
                <a16:creationId xmlns:a16="http://schemas.microsoft.com/office/drawing/2014/main" id="{CF4257AD-9CCF-B7E6-4999-2D984F0F54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 productive hours and satisfaction index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257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FA935-4FE2-25C3-711C-802940786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0F12D-D1E0-FEE7-FBAF-7F2CE88F5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48998-08C6-AE95-0575-ABA503BE4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24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D724F-AB3A-742E-4A1F-1A52CB09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7F153-70F4-FA96-89E9-E3B43B265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522AC-1F65-A9FC-F028-A1F85155C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411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FA88A-3635-1533-DE4F-D65E1162C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37AB56-A414-0876-080F-718EE2B53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36D1CE-2155-1BBF-0583-F6587713E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234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BE898-0142-1C40-E991-7B07CAFBD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64E16-C2DA-14E0-CCF5-BA03E216BE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1545B7-1250-DE6F-A424-465FDBE8F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Forbes suggests WFH becoming the norm, focusing on minimizing distractions.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Techniques emphasized: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Controlling workflow.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Reducing multitasking.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Eliminating distractions.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19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2F941-16E0-FF9A-8BEE-C151CE2FF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2E361-EB5C-FAA0-4806-4FBD2A2A3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F9F550-44D7-6F81-00EE-8E76BB43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Forbes suggests WFH becoming the norm, focusing on minimizing distractions.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Techniques emphasized: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Controlling workflow.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Reducing multitasking.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Eliminating distractions.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38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2A0EE-3F3C-5436-8706-CD12DD5A7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57917-73CC-67EC-0D0B-88501F664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C40A6-26F5-D74F-395B-2CE28DB31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04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664F-BEA1-DA03-AFD3-3AB844AA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247F-45C3-F9E1-0CB8-ACB0396C5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390E0-5657-B120-3F0F-2AE4CE41E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7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C5C32-D7A9-8165-C194-2B7960A8A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2E2424-26B4-2E54-3F16-7DEF93855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A8BE5-331C-2F91-B465-7BE7D3C32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7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… our analysis</a:t>
            </a:r>
          </a:p>
        </p:txBody>
      </p:sp>
    </p:spTree>
    <p:extLst>
      <p:ext uri="{BB962C8B-B14F-4D97-AF65-F5344CB8AC3E}">
        <p14:creationId xmlns:p14="http://schemas.microsoft.com/office/powerpoint/2010/main" val="112794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0A84C-F428-530B-9BE3-27511CBD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7A41D-0E30-7821-ECFE-8E51E2968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3C54E-CA9D-8746-A9F5-2DDD6EF8A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… can be more productive in the office</a:t>
            </a:r>
          </a:p>
        </p:txBody>
      </p:sp>
    </p:spTree>
    <p:extLst>
      <p:ext uri="{BB962C8B-B14F-4D97-AF65-F5344CB8AC3E}">
        <p14:creationId xmlns:p14="http://schemas.microsoft.com/office/powerpoint/2010/main" val="3957348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2581B-1761-4683-2F44-54918940C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CED6DF-9BAE-7F88-A752-650814D29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53933C-402A-6216-0A7E-FBDEEF457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… prefer to work from home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42175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9AB1F-F61F-E237-FFD6-02218CCC8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F83EB-1F2A-8FDB-46E6-A5467A601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CA526-F4B1-49A1-B081-534BB687D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Forbes acknowledges the challenge of enforcing office culture in a WFH (Work From Home) setting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Include “Importance in y axis”</a:t>
            </a:r>
          </a:p>
        </p:txBody>
      </p:sp>
    </p:spTree>
    <p:extLst>
      <p:ext uri="{BB962C8B-B14F-4D97-AF65-F5344CB8AC3E}">
        <p14:creationId xmlns:p14="http://schemas.microsoft.com/office/powerpoint/2010/main" val="1846791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5FE1E-FB96-CED3-AE5F-B142DAFDB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421008-C832-47EE-CD90-5BFBE1B31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31556-A77C-46DC-838E-5C3AA8D39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03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E06B8-7A4D-E9F1-5BA5-C46E969E5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1E105-D47C-5173-8686-0F542953A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40B3B-EBEC-40D2-F7FA-8DD734C04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48670-A203-0BE8-2E57-A444C0D8B33A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03CC-8A34-FB4B-92D8-3FF4029AC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EAD88-0FA9-1511-659F-9E26B468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FDC1-0D2E-0F6C-0EC3-150C94344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8EBFD-8299-A0EA-8C97-2360D5316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76EF8-C790-4C75-1EBE-33A83733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7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92F-107A-8303-46E9-D73E8182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3130E-C965-93D2-D199-6F604720F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19C45-80DD-FE52-5C35-E424FF98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7D5B7-A840-F8E6-8E13-57007FED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E9567-9A21-E970-6BC2-C77A88F1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79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DBF7-20F5-5691-C344-32077503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BE915-3075-540C-3FFA-3CB1FDE08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51B57-4514-5D9D-9D66-5BB837A2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AEC35-27DC-905C-161C-5A17A0E2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13A55-06EB-F5A0-49EA-2BEF0213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73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D2B9-DDC6-440C-2B2A-820E3505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E3FC-D853-04F9-346F-F4CBCB3FE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E18D-D999-B3FA-403A-B789E1BD7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9959D-EDBC-5119-2ABF-1D46D5C3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A25C6-97A3-A944-6DE8-8406E3FE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F98E9-A193-AD8E-A609-E580BE8A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78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CFB1-C1D5-C423-E015-80BFE115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89C89-535E-1D30-00CB-189151B06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D6FCF-A7D8-B506-E869-05F55ACA3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DCDB-76CC-47D5-02DE-9F68B8DE8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10257-DA43-62D5-FF0D-EA5F50018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74FE3-FBBB-6E6E-2B8C-58A8D0D34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4B27CF-60AB-345B-976C-940FEDF5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4F7AB-7061-5DA2-EA8F-235DB0CA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35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8ACE-8515-4F1F-9D03-62BE1AA4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26CD44-8799-4ADC-6262-CB89677A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ED2F-E76F-C2E7-9D7A-E1E16CEA7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1F4B5-1605-A5EB-AD71-0D20514F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70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CA017-D8E7-0102-EF09-29B52D9BE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F1C4C-A67E-3B36-35FE-F9FC0147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2EB7-DB28-8A04-044D-D5DEB7E0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15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5014-A853-11EB-0C02-13E75C42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2A854-CCD5-8E9F-B3AC-32F238723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7945F-E765-CCCC-34D7-064731D3F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E0381-36C5-B158-65A1-8474ECD0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9F982-99EF-A701-2714-614D385C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06DF8-6A2E-3C65-3BF5-3DDBE8BA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7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3125-2461-C5D6-5A9D-9E43F4F5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BBB3B-3C5A-3978-C54B-10385AD06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DF9CF-9A5F-DDE8-9939-E8257AA39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8BE98-65C6-015F-7064-FB3DD57EB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954BE-51F7-FBB0-93B8-102E220E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D7E8-064A-F7E1-F430-891115E9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4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45C7-BFC6-0981-8088-F1266634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AEA03-CC9A-0398-88FA-88D53C9F7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B135-5A69-2FD2-B09E-C20EFA05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99006-4EAA-64FC-2F37-8C33B0130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C0B8F-924C-FDD3-61F9-404B6901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8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914402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6C7603-0B70-BE7E-6430-746CF7E77B35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E036D-FFB2-D00C-AF59-23ABB9486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968055-624F-5FC3-97ED-A856311E3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BCACD-3207-72E4-84BB-D91DC91A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4B187-EC52-5293-BB17-80793AA8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A1F55-E67A-1AFA-38CC-30848B26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86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E8B0-632E-C824-982F-E1197264B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45D35-4EAF-748A-4219-7642DE083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1709-C2E9-50E3-DAD9-0B72C91A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8C80-4312-3DE6-75B1-D5894A2CB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8ED52-68E4-2D25-D4FA-1C764B46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96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AF8E-4844-9390-5C1F-753E1E3D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7085-6BE2-0694-ED92-156BFFED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FFD76-847B-0170-6C1B-EA8CBF6FA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35741-AED2-76E8-5DEF-A09E95B9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F9BB6-E808-CEA0-EB33-F7A4D7E7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19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DC9C-B3C9-99E7-035C-20DFBC6E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D0DAA-06C8-4C14-305D-A4EC7E4B5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66243-B1CF-21C1-BBF0-B62DC463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DB4D9-84B7-438F-FF16-99CA8523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9310E-4118-E93B-52AD-69FCB68F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47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A5C4-F81B-0A05-E054-0CFE1281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C8E87-1D47-9393-CA16-F92161B0F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7F0BE-A3CB-7D83-CE78-9012F7F08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2A9A7-B443-9264-7ABD-46814BA3B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B6034-14B7-19F6-B352-C5C09703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9A270-CFF6-2633-B183-08AA54B6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9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B7F2-58A9-E90D-7417-8BBD6098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A4D0C-7E0A-B432-FAEA-C22C0A653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65BD0-A348-6726-5446-534638789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50FED-0B37-6348-B64A-C53673AFC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5796A-D307-4682-A17B-77D366433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44FA2-2035-54E7-FF17-D905CC9A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F4F9C-2CED-EDF3-98ED-8C5799BA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67A5B3-7457-A139-562E-A4DD4113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74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A913-D075-D0E7-9E71-72AC824B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48FD4-8057-FCEF-1B2E-291075AC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B4E46-C4C7-B4C0-3D67-D721AC06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02816-666D-F568-1BA4-B7F51977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800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FC78B9-789B-BF43-E211-6FCCB3E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0A100-B49D-EDD5-2289-CAF9F4D9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E4942-B080-FF0B-9FA5-3D02346B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49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6F82-3177-38DF-AD98-C6D0847D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85DD2-4EBF-D432-685F-ACF20F819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609FC-CFFF-6DE5-1A5D-B36DE8E4C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0BE5E-966F-459B-7FE8-0A4D01ED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FE2DD-20E3-1E36-F9DD-85F26BC9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1F18B-DE28-CAFD-132E-D4A5C799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28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1DEA-1C29-BC5C-6922-C95D9D52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25402-EE25-43BC-64D2-BE7FA78AD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EFB06-0C28-A1DE-F97C-FEB03483C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90361-CFC7-1041-F482-285F7F28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90E8C-6B26-4A54-9925-69A9403F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89E4C-AB86-4D03-0587-2B333CC5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5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DE12308-6C94-D958-9BAF-F30149777E8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736D-F731-E45E-CFCF-FF5DBA2B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F8DC0-C4D8-FAE9-2BDD-CC7A7E708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0A8E6-F1FB-196E-F750-05F9EE74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BCD97-16E7-614C-41B4-70EC1501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6FF5-EDCD-093D-F1AE-EE044D25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628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07D67-6A8E-410C-4496-018573706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7F647-8283-21D5-2B07-783D00ABF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C1C00-F6EF-D904-7C70-FB3BAAA9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AF978-9500-73A7-4BF9-11BB4B9C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D00FC-DD9C-35D7-3010-12AC4980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827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ED8F-37A0-FD05-ED65-F00A51C4F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8D62F-DDDF-6C7E-C336-58DC72274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98F86-BE52-F885-6112-4582465B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883D-A8E4-4393-6DFA-9DF46E7F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5D197-AD8C-8BA3-35A0-2827BAC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8ED1-0EB0-1346-1160-4920F5BA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C97F-315C-CED1-93CD-810718E1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6103-912D-BEA6-33F7-21458245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797E-0555-D779-3FA4-BE18F677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AADA3-7EA4-EA39-819F-118BD7D6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05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E200-276B-0DB4-168F-5B2C9F70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994FC-946E-A120-B2F0-7A1D75456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4BC8-30C0-0BC6-F345-68FEEF48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52D49-D1B6-5C28-A48B-BE647C9A3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694FD-4275-E4D6-52CC-750ADA6B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71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2A67-38F7-92A0-3004-4AB1A07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E497E-FC0F-B3E9-BBE3-1717212C9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349F3-0D0D-D54B-AC45-CDF6642BE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CD7E7-18FA-621C-126F-EE5C349D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AE281-FDAA-DCD7-A77C-2FA12DC9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EDF68-0B7B-F9F4-D94C-0913638D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53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467F-4808-082A-372C-3DAC9033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6ADFB-A5CD-1A0E-CE0A-5BADB5310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C918E-9C06-82EB-D74F-CA32841EA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EE239-B503-4669-2AA1-8A4F08564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F8822-1F2C-4001-A7AD-4407D693E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0B449C-B194-65C6-BA0F-1D1D90BE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BC912-4C43-297C-1C63-54DF739C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93CAA-B682-DC20-4E91-9E768D75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629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36E3-059C-A968-BACA-DA582E89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D007A-ECE2-FC77-04BD-66CE7A065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C97A4-3037-A42D-3A5A-ABB41A19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D24A8-2810-7909-BE50-9D7E6940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763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D32AF9-FDC0-11D8-046C-57B0164A3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C2A192-3FBD-48E8-2FDA-11D1DAFA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4C954-1340-1814-5685-AD52802C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712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5033-C053-B0DB-4E1D-1638735E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3AD76-9CE6-D31D-F8F1-F0BBC458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9628-C0AB-46FC-64A8-D228C78C3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B9E9D-4322-2A0F-302F-7C14B884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8D7D5-3E93-9894-8E68-7B4D48B1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5936C-6A61-0DB6-6AC9-6FD58BFA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3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/>
          <p:nvPr/>
        </p:nvSpPr>
        <p:spPr>
          <a:xfrm>
            <a:off x="-25" y="0"/>
            <a:ext cx="9144020" cy="34290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68763A4-473B-82CD-4B87-FD57ED1F6F2A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03D0-C52B-3EE5-58D0-9F777EAD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017EF9-4649-2F07-25F7-7F3A1537D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1C39F-74C0-418D-D024-DC621DE09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02A3E-5FBD-38F2-C43D-74F2391E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8EBD5-8CF9-75EB-9175-45E7F581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F761F-5BEE-4F3D-60C2-286E0139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796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E986-C7FB-0F77-B0C4-5E10A916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595D4-0147-3115-2679-400855349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617F6-2B3E-6BF2-4C98-D9EA187E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0D6BC-8650-87C9-31D5-F0ED4177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BB7E0-BC02-19A6-15CE-6B435E2B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18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A2000-6FDE-52C7-866C-0E4F9DADB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2355F-6316-BCC8-3B16-E03BF7A17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ECD9-598A-BE6C-A48D-6E69711C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14209-2C1B-7053-BC7D-79BB87A4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468B-DD4C-3C1E-F99C-BF004F16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288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39F4-AB6D-F996-9659-F62F1F4EB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0D011-1AF7-6B86-E665-008F062D7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223D-76D8-FE61-D792-AE4A7458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B72D9-05E2-2B5E-658C-139875C2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1959D-9848-ACFF-4E27-0E945426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526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EFC7-D16B-CE0A-A359-1F8D87DA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BAF44-9A91-DC26-5116-2FC7BBE9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C3F22-0044-6EE2-52E5-7440363C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28ABC-BF71-3BD4-1D38-BAE637FE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AC2BA-19AE-6249-442A-4892A249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395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39B2-271D-F8F0-1CB9-59432EC5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DCC95-488E-A1EF-8EB0-5959C2689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E378-F7E6-B211-FE70-6062962B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2B164-9BD3-EA1B-8381-A7D994C9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F9531-878B-BB16-F835-64ABDF53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998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D43B-38A0-C900-53BE-6F44D4E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9CD65-1930-1BC3-49EF-8C182FA36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7CC9E-E68E-81F3-7D95-FD6D5624A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33982-389C-7E15-1037-D9F2EABF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BA736-C335-D3FD-959F-49A39831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55C5B-F26F-7750-AF23-FCDD3B33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373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80DD-DF8C-65C2-E616-6DB26363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A571E-00B6-EF64-5EDE-FEECA281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74C8-21C3-F5D6-DFDE-388B9D7C9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3B75-1505-50CC-A8A8-DFD879E6C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5C861-A8BF-8EC7-F2D5-299229554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ADF28-ED61-8E4F-9651-708D5ABF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AED96-D2DB-0FC2-C22C-C4705DC0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2D25-6A8C-C747-5850-7B1EEF34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25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8EEB-FD0C-CB76-9820-BB3D4FB4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B7D7F-80C7-F253-128B-5DC1D1EE9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05AD3-6F29-92ED-9316-FEF9A7B7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C56E2-0D61-090E-0264-A1FAE246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644C5-040F-7227-46E6-911CE3C23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5E823-8CB6-7A2E-57FD-9F2554D7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C2F22-3BDB-E1B2-053E-B6E70704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9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1_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5;p30">
            <a:extLst>
              <a:ext uri="{FF2B5EF4-FFF2-40B4-BE49-F238E27FC236}">
                <a16:creationId xmlns:a16="http://schemas.microsoft.com/office/drawing/2014/main" id="{A3514287-956B-C31A-8FA7-E5A8BE1F0602}"/>
              </a:ext>
            </a:extLst>
          </p:cNvPr>
          <p:cNvSpPr/>
          <p:nvPr userDrawn="1"/>
        </p:nvSpPr>
        <p:spPr>
          <a:xfrm>
            <a:off x="0" y="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6018-23FC-5D73-3E05-249037F96CCE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pic>
        <p:nvPicPr>
          <p:cNvPr id="4" name="Picture 2" descr="Wharton Logo, Wharton Symbol, Meaning, History and Evolution">
            <a:extLst>
              <a:ext uri="{FF2B5EF4-FFF2-40B4-BE49-F238E27FC236}">
                <a16:creationId xmlns:a16="http://schemas.microsoft.com/office/drawing/2014/main" id="{E2AEFEE6-4244-9400-04BC-B09061FD167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8" b="19328"/>
          <a:stretch/>
        </p:blipFill>
        <p:spPr bwMode="auto">
          <a:xfrm>
            <a:off x="8285018" y="96113"/>
            <a:ext cx="736140" cy="25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ess | PLASTARC">
            <a:extLst>
              <a:ext uri="{FF2B5EF4-FFF2-40B4-BE49-F238E27FC236}">
                <a16:creationId xmlns:a16="http://schemas.microsoft.com/office/drawing/2014/main" id="{B6B0B472-5B9D-47CC-2FFA-7AACD08987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018" y="461748"/>
            <a:ext cx="736140" cy="11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68B-4D55-9778-2D1C-656E48AC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D36D2-D215-87FE-18A3-822CA0EB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6C725-A113-B43D-9AEA-0389D62B0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6883D-D3DD-7C3A-1ACC-B9631E9E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2BD48-ECC8-B632-14B8-EBACC0184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590E7-014F-FCE6-708C-35C37FAC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508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72116-3A2F-4042-7BD0-09CCE79A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691A3-D63E-F536-CC10-59399920D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DED29-7CB2-12AE-5A12-94E28A4C2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940B2-FBE2-9AF9-D00A-D146EECA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C7C57-347D-6C40-0027-694DAE07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F7E5D-597A-080E-51EE-D0A19529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42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E077-83E0-FFE0-A3A4-1E958B63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E1D43-BF55-B5F4-CA11-A2968842A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86BF7-19AC-2F18-0ABD-9087DEDE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BA0D4-3BDF-7A57-60CC-5DD41233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4E917-73AE-2C02-1CF1-4D1F8F91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238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7EC88-8BD3-3802-10E4-FBE244067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A54D-8CAC-BC51-DAEE-D9AA0CF5A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06B7B-D022-D1FE-AE82-C8CC8F25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652CB-56DE-E28E-FD4A-B56B2470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D75BF-4E03-43E9-1969-AFC7D92A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2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1_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/>
          <p:nvPr/>
        </p:nvSpPr>
        <p:spPr>
          <a:xfrm>
            <a:off x="-25" y="0"/>
            <a:ext cx="914402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11B74-3FC9-A7C0-BB18-C88B2B1067A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398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1_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57D7DF2-3453-2DCB-DE24-848A2D3E87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291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7D7DF2-3453-2DCB-DE24-848A2D3E8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" name="Google Shape;297;p30"/>
          <p:cNvSpPr/>
          <p:nvPr/>
        </p:nvSpPr>
        <p:spPr>
          <a:xfrm>
            <a:off x="0" y="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rgbClr val="B6EC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7B9FC-6F4B-2791-E046-09B0BA18A5D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753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1_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57D7DF2-3453-2DCB-DE24-848A2D3E87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0301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7D7DF2-3453-2DCB-DE24-848A2D3E8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C5FECB-D53B-9237-CA0F-DA10A372CF9D}"/>
              </a:ext>
            </a:extLst>
          </p:cNvPr>
          <p:cNvCxnSpPr/>
          <p:nvPr userDrawn="1"/>
        </p:nvCxnSpPr>
        <p:spPr>
          <a:xfrm>
            <a:off x="0" y="4746821"/>
            <a:ext cx="9144000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97;p30">
            <a:extLst>
              <a:ext uri="{FF2B5EF4-FFF2-40B4-BE49-F238E27FC236}">
                <a16:creationId xmlns:a16="http://schemas.microsoft.com/office/drawing/2014/main" id="{59BB34DC-1858-8E04-A306-DF23418681B5}"/>
              </a:ext>
            </a:extLst>
          </p:cNvPr>
          <p:cNvSpPr/>
          <p:nvPr userDrawn="1"/>
        </p:nvSpPr>
        <p:spPr>
          <a:xfrm>
            <a:off x="0" y="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rgbClr val="B6EC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3A0AE-E566-CAA4-9906-C9A3CBFAA0EF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586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57D7DF2-3453-2DCB-DE24-848A2D3E87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291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7D7DF2-3453-2DCB-DE24-848A2D3E8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" name="Google Shape;297;p30"/>
          <p:cNvSpPr/>
          <p:nvPr/>
        </p:nvSpPr>
        <p:spPr>
          <a:xfrm>
            <a:off x="0" y="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7D7BCF-78C1-FAE8-055F-B4FBBAB6F02F}"/>
              </a:ext>
            </a:extLst>
          </p:cNvPr>
          <p:cNvCxnSpPr/>
          <p:nvPr userDrawn="1"/>
        </p:nvCxnSpPr>
        <p:spPr>
          <a:xfrm>
            <a:off x="0" y="4746821"/>
            <a:ext cx="9144000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3D7E0-658F-52A5-E51F-4E1C87647A4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4566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oleObject" Target="../embeddings/oleObject5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ags" Target="../tags/tag7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oleObject" Target="../embeddings/oleObject6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ags" Target="../tags/tag8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oleObject" Target="../embeddings/oleObject7.bin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ags" Target="../tags/tag9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oleObject" Target="../embeddings/oleObject8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4CCFF40-86CA-9A90-89CB-D930D8DCF6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447914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532" imgH="530" progId="TCLayout.ActiveDocument.1">
                  <p:embed/>
                </p:oleObj>
              </mc:Choice>
              <mc:Fallback>
                <p:oleObj name="think-cell Slide" r:id="rId12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CCFF40-86CA-9A90-89CB-D930D8DCF6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A17887-8966-508B-04A5-824890805B9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5" r:id="rId4"/>
    <p:sldLayoutId id="2147483676" r:id="rId5"/>
    <p:sldLayoutId id="2147483680" r:id="rId6"/>
    <p:sldLayoutId id="2147483734" r:id="rId7"/>
    <p:sldLayoutId id="2147483733" r:id="rId8"/>
    <p:sldLayoutId id="214748368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BA2D90D-5071-3C7F-1F8A-58A00D75FC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67198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32" imgH="530" progId="TCLayout.ActiveDocument.1">
                  <p:embed/>
                </p:oleObj>
              </mc:Choice>
              <mc:Fallback>
                <p:oleObj name="think-cell Slide" r:id="rId14" imgW="532" imgH="53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BA2D90D-5071-3C7F-1F8A-58A00D75F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2B4586-195B-90D9-DD79-34222784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A21E3-472B-FBCC-1F5E-051479457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4F65C-CEA8-AF0C-5903-075A8A7A8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3FC86-5CDF-83CF-60FD-8A27165A2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3315A-B143-2DB2-B2B9-D99D6DE78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7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E0A1A10-6662-2AE2-64D8-0C53E07BCC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584560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32" imgH="530" progId="TCLayout.ActiveDocument.1">
                  <p:embed/>
                </p:oleObj>
              </mc:Choice>
              <mc:Fallback>
                <p:oleObj name="think-cell Slide" r:id="rId14" imgW="532" imgH="53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0A1A10-6662-2AE2-64D8-0C53E07BCC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49B61-49C0-92DC-CF0C-D3C32290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3CFCD-BD28-7889-6264-5145DD0B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DC465-DBB3-D225-D3B3-5D2FF1A8D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05240-BF84-498F-139F-4C194D6C8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B0DE-593A-282E-787A-7187A245E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2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160F1DF-B3EA-9D95-69B4-EB2888414D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641155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32" imgH="530" progId="TCLayout.ActiveDocument.1">
                  <p:embed/>
                </p:oleObj>
              </mc:Choice>
              <mc:Fallback>
                <p:oleObj name="think-cell Slide" r:id="rId14" imgW="532" imgH="53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160F1DF-B3EA-9D95-69B4-EB2888414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1972D-CB5A-D338-BDC4-71779364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C0F40-83A4-ACD8-9019-AC4FCF5F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9998-CDF9-B569-0BD7-EB116D7FC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371A4-AE5D-E3C4-63E6-F1398B6E3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1446D-DAAF-C809-F736-48AB08523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C4A2810-08DE-457A-C037-03577E8148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418825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32" imgH="530" progId="TCLayout.ActiveDocument.1">
                  <p:embed/>
                </p:oleObj>
              </mc:Choice>
              <mc:Fallback>
                <p:oleObj name="think-cell Slide" r:id="rId14" imgW="532" imgH="53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C4A2810-08DE-457A-C037-03577E8148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CA2C6-767A-FE9C-DAFC-F2B3848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73A54-8602-3DAA-0E8E-6A7759D31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C3C0-5BDD-CA71-23DB-1F8E02FC8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13BE8-22CC-46D6-E7CF-E28F56D07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FB72D-EA3D-E5A1-2FEB-EA9AE306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2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9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1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5.xml"/><Relationship Id="rId6" Type="http://schemas.openxmlformats.org/officeDocument/2006/relationships/image" Target="../media/image30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9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4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42.png"/><Relationship Id="rId1" Type="http://schemas.openxmlformats.org/officeDocument/2006/relationships/tags" Target="../tags/tag86.xml"/><Relationship Id="rId6" Type="http://schemas.openxmlformats.org/officeDocument/2006/relationships/image" Target="../media/image22.png"/><Relationship Id="rId11" Type="http://schemas.openxmlformats.org/officeDocument/2006/relationships/image" Target="../media/image37.svg"/><Relationship Id="rId5" Type="http://schemas.openxmlformats.org/officeDocument/2006/relationships/image" Target="../media/image4.emf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9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svg"/><Relationship Id="rId12" Type="http://schemas.openxmlformats.org/officeDocument/2006/relationships/image" Target="../media/image38.png"/><Relationship Id="rId17" Type="http://schemas.openxmlformats.org/officeDocument/2006/relationships/image" Target="../media/image49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48.png"/><Relationship Id="rId1" Type="http://schemas.openxmlformats.org/officeDocument/2006/relationships/tags" Target="../tags/tag87.xml"/><Relationship Id="rId6" Type="http://schemas.openxmlformats.org/officeDocument/2006/relationships/image" Target="../media/image22.png"/><Relationship Id="rId11" Type="http://schemas.openxmlformats.org/officeDocument/2006/relationships/image" Target="../media/image45.svg"/><Relationship Id="rId5" Type="http://schemas.openxmlformats.org/officeDocument/2006/relationships/image" Target="../media/image4.emf"/><Relationship Id="rId15" Type="http://schemas.openxmlformats.org/officeDocument/2006/relationships/image" Target="../media/image47.svg"/><Relationship Id="rId10" Type="http://schemas.openxmlformats.org/officeDocument/2006/relationships/image" Target="../media/image44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5.sv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9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4.svg"/><Relationship Id="rId12" Type="http://schemas.openxmlformats.org/officeDocument/2006/relationships/image" Target="../media/image38.png"/><Relationship Id="rId17" Type="http://schemas.openxmlformats.org/officeDocument/2006/relationships/image" Target="../media/image55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4.png"/><Relationship Id="rId1" Type="http://schemas.openxmlformats.org/officeDocument/2006/relationships/tags" Target="../tags/tag88.xml"/><Relationship Id="rId6" Type="http://schemas.openxmlformats.org/officeDocument/2006/relationships/image" Target="../media/image22.png"/><Relationship Id="rId11" Type="http://schemas.openxmlformats.org/officeDocument/2006/relationships/image" Target="../media/image51.svg"/><Relationship Id="rId5" Type="http://schemas.openxmlformats.org/officeDocument/2006/relationships/image" Target="../media/image4.emf"/><Relationship Id="rId15" Type="http://schemas.openxmlformats.org/officeDocument/2006/relationships/image" Target="../media/image53.svg"/><Relationship Id="rId10" Type="http://schemas.openxmlformats.org/officeDocument/2006/relationships/image" Target="../media/image50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5.sv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9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26" Type="http://schemas.openxmlformats.org/officeDocument/2006/relationships/image" Target="../media/image59.svg"/><Relationship Id="rId3" Type="http://schemas.openxmlformats.org/officeDocument/2006/relationships/tags" Target="../tags/tag92.xml"/><Relationship Id="rId21" Type="http://schemas.openxmlformats.org/officeDocument/2006/relationships/oleObject" Target="../embeddings/oleObject23.bin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5" Type="http://schemas.openxmlformats.org/officeDocument/2006/relationships/image" Target="../media/image58.png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notesSlide" Target="../notesSlides/notesSlide13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image" Target="../media/image57.sv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tags" Target="../tags/tag99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image" Target="../media/image1.emf"/><Relationship Id="rId27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65.svg"/><Relationship Id="rId3" Type="http://schemas.openxmlformats.org/officeDocument/2006/relationships/tags" Target="../tags/tag110.xml"/><Relationship Id="rId21" Type="http://schemas.openxmlformats.org/officeDocument/2006/relationships/oleObject" Target="../embeddings/oleObject24.bin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image" Target="../media/image64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notesSlide" Target="../notesSlides/notesSlide14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63.sv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image" Target="../media/image62.png"/><Relationship Id="rId28" Type="http://schemas.openxmlformats.org/officeDocument/2006/relationships/image" Target="../media/image67.svg"/><Relationship Id="rId10" Type="http://schemas.openxmlformats.org/officeDocument/2006/relationships/tags" Target="../tags/tag117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image" Target="../media/image1.emf"/><Relationship Id="rId27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notesSlide" Target="../notesSlides/notesSlide15.xml"/><Relationship Id="rId3" Type="http://schemas.openxmlformats.org/officeDocument/2006/relationships/tags" Target="../tags/tag128.xml"/><Relationship Id="rId21" Type="http://schemas.openxmlformats.org/officeDocument/2006/relationships/image" Target="../media/image68.png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slideLayout" Target="../slideLayouts/slideLayout5.xml"/><Relationship Id="rId2" Type="http://schemas.openxmlformats.org/officeDocument/2006/relationships/tags" Target="../tags/tag127.xml"/><Relationship Id="rId16" Type="http://schemas.openxmlformats.org/officeDocument/2006/relationships/tags" Target="../tags/tag141.xml"/><Relationship Id="rId20" Type="http://schemas.openxmlformats.org/officeDocument/2006/relationships/image" Target="../media/image1.emf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5" Type="http://schemas.openxmlformats.org/officeDocument/2006/relationships/tags" Target="../tags/tag130.xml"/><Relationship Id="rId15" Type="http://schemas.openxmlformats.org/officeDocument/2006/relationships/tags" Target="../tags/tag140.xml"/><Relationship Id="rId10" Type="http://schemas.openxmlformats.org/officeDocument/2006/relationships/tags" Target="../tags/tag135.xml"/><Relationship Id="rId19" Type="http://schemas.openxmlformats.org/officeDocument/2006/relationships/oleObject" Target="../embeddings/oleObject25.bin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image" Target="../media/image6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svg"/><Relationship Id="rId11" Type="http://schemas.openxmlformats.org/officeDocument/2006/relationships/image" Target="../media/image78.sv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svg"/><Relationship Id="rId9" Type="http://schemas.openxmlformats.org/officeDocument/2006/relationships/image" Target="../media/image7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10" Type="http://schemas.openxmlformats.org/officeDocument/2006/relationships/image" Target="../media/image9.jpe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3.xml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4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hyperlink" Target="https://www.forbes.com/sites/tracybrower/2023/08/06/the-productivity-problem-with-remote-work" TargetMode="External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sv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svg"/><Relationship Id="rId4" Type="http://schemas.openxmlformats.org/officeDocument/2006/relationships/image" Target="../media/image93.svg"/><Relationship Id="rId9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slideLayout" Target="../slideLayouts/slideLayout5.xml"/><Relationship Id="rId3" Type="http://schemas.openxmlformats.org/officeDocument/2006/relationships/tags" Target="../tags/tag147.xml"/><Relationship Id="rId21" Type="http://schemas.openxmlformats.org/officeDocument/2006/relationships/image" Target="../media/image4.emf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0" Type="http://schemas.openxmlformats.org/officeDocument/2006/relationships/oleObject" Target="../embeddings/oleObject29.bin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24" Type="http://schemas.openxmlformats.org/officeDocument/2006/relationships/image" Target="../media/image103.png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23" Type="http://schemas.openxmlformats.org/officeDocument/2006/relationships/image" Target="../media/image102.png"/><Relationship Id="rId10" Type="http://schemas.openxmlformats.org/officeDocument/2006/relationships/tags" Target="../tags/tag154.xml"/><Relationship Id="rId19" Type="http://schemas.openxmlformats.org/officeDocument/2006/relationships/notesSlide" Target="../notesSlides/notesSlide21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chart" Target="../charts/char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chart" Target="../charts/chart5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12" Type="http://schemas.openxmlformats.org/officeDocument/2006/relationships/image" Target="../media/image1.emf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oleObject" Target="../embeddings/oleObject30.bin"/><Relationship Id="rId5" Type="http://schemas.openxmlformats.org/officeDocument/2006/relationships/tags" Target="../tags/tag166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165.xml"/><Relationship Id="rId9" Type="http://schemas.openxmlformats.org/officeDocument/2006/relationships/tags" Target="../tags/tag17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notesSlide" Target="../notesSlides/notesSlide22.xml"/><Relationship Id="rId18" Type="http://schemas.openxmlformats.org/officeDocument/2006/relationships/image" Target="../media/image34.svg"/><Relationship Id="rId26" Type="http://schemas.openxmlformats.org/officeDocument/2006/relationships/image" Target="../media/image23.svg"/><Relationship Id="rId3" Type="http://schemas.openxmlformats.org/officeDocument/2006/relationships/tags" Target="../tags/tag173.xml"/><Relationship Id="rId21" Type="http://schemas.openxmlformats.org/officeDocument/2006/relationships/image" Target="../media/image104.png"/><Relationship Id="rId7" Type="http://schemas.openxmlformats.org/officeDocument/2006/relationships/tags" Target="../tags/tag177.xml"/><Relationship Id="rId12" Type="http://schemas.openxmlformats.org/officeDocument/2006/relationships/slideLayout" Target="../slideLayouts/slideLayout5.xml"/><Relationship Id="rId17" Type="http://schemas.openxmlformats.org/officeDocument/2006/relationships/image" Target="../media/image22.png"/><Relationship Id="rId25" Type="http://schemas.openxmlformats.org/officeDocument/2006/relationships/image" Target="../media/image25.svg"/><Relationship Id="rId2" Type="http://schemas.openxmlformats.org/officeDocument/2006/relationships/tags" Target="../tags/tag172.xml"/><Relationship Id="rId16" Type="http://schemas.openxmlformats.org/officeDocument/2006/relationships/chart" Target="../charts/chart6.xml"/><Relationship Id="rId20" Type="http://schemas.openxmlformats.org/officeDocument/2006/relationships/image" Target="../media/image35.svg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24" Type="http://schemas.openxmlformats.org/officeDocument/2006/relationships/image" Target="../media/image106.svg"/><Relationship Id="rId5" Type="http://schemas.openxmlformats.org/officeDocument/2006/relationships/tags" Target="../tags/tag175.xml"/><Relationship Id="rId15" Type="http://schemas.openxmlformats.org/officeDocument/2006/relationships/image" Target="../media/image1.emf"/><Relationship Id="rId23" Type="http://schemas.openxmlformats.org/officeDocument/2006/relationships/image" Target="../media/image38.png"/><Relationship Id="rId10" Type="http://schemas.openxmlformats.org/officeDocument/2006/relationships/tags" Target="../tags/tag180.xml"/><Relationship Id="rId19" Type="http://schemas.openxmlformats.org/officeDocument/2006/relationships/image" Target="../media/image24.png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oleObject" Target="../embeddings/oleObject31.bin"/><Relationship Id="rId22" Type="http://schemas.openxmlformats.org/officeDocument/2006/relationships/image" Target="../media/image10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2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3.xml"/><Relationship Id="rId6" Type="http://schemas.openxmlformats.org/officeDocument/2006/relationships/image" Target="../media/image107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20.png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1.emf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4.xml"/><Relationship Id="rId6" Type="http://schemas.openxmlformats.org/officeDocument/2006/relationships/image" Target="../media/image11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5.xml"/><Relationship Id="rId6" Type="http://schemas.openxmlformats.org/officeDocument/2006/relationships/image" Target="../media/image1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6.xml"/><Relationship Id="rId6" Type="http://schemas.openxmlformats.org/officeDocument/2006/relationships/image" Target="../media/image1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svg"/><Relationship Id="rId11" Type="http://schemas.openxmlformats.org/officeDocument/2006/relationships/image" Target="../media/image78.sv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svg"/><Relationship Id="rId9" Type="http://schemas.openxmlformats.org/officeDocument/2006/relationships/image" Target="../media/image7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16.png"/><Relationship Id="rId2" Type="http://schemas.microsoft.com/office/2007/relationships/media" Target="../media/media1.mp4"/><Relationship Id="rId1" Type="http://schemas.openxmlformats.org/officeDocument/2006/relationships/tags" Target="../tags/tag18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17.png"/><Relationship Id="rId7" Type="http://schemas.openxmlformats.org/officeDocument/2006/relationships/image" Target="../media/image73.svg"/><Relationship Id="rId12" Type="http://schemas.openxmlformats.org/officeDocument/2006/relationships/image" Target="../media/image78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svg"/><Relationship Id="rId10" Type="http://schemas.openxmlformats.org/officeDocument/2006/relationships/image" Target="../media/image76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8.xml"/><Relationship Id="rId5" Type="http://schemas.openxmlformats.org/officeDocument/2006/relationships/image" Target="../media/image118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9.xml"/><Relationship Id="rId5" Type="http://schemas.openxmlformats.org/officeDocument/2006/relationships/image" Target="../media/image119.png"/><Relationship Id="rId4" Type="http://schemas.openxmlformats.org/officeDocument/2006/relationships/image" Target="../media/image1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fastcompany.com/90305213/the-hip-new-open-plan-office-trend-cubicles" TargetMode="External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svg"/><Relationship Id="rId12" Type="http://schemas.openxmlformats.org/officeDocument/2006/relationships/chart" Target="../charts/chart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4.e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tags" Target="../tags/tag32.xml"/><Relationship Id="rId3" Type="http://schemas.openxmlformats.org/officeDocument/2006/relationships/tags" Target="../tags/tag17.xml"/><Relationship Id="rId21" Type="http://schemas.openxmlformats.org/officeDocument/2006/relationships/slideLayout" Target="../slideLayouts/slideLayout5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tags" Target="../tags/tag31.xml"/><Relationship Id="rId25" Type="http://schemas.openxmlformats.org/officeDocument/2006/relationships/chart" Target="../charts/chart2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20" Type="http://schemas.openxmlformats.org/officeDocument/2006/relationships/tags" Target="../tags/tag34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image" Target="../media/image1.emf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23" Type="http://schemas.openxmlformats.org/officeDocument/2006/relationships/oleObject" Target="../embeddings/oleObject14.bin"/><Relationship Id="rId10" Type="http://schemas.openxmlformats.org/officeDocument/2006/relationships/tags" Target="../tags/tag24.xml"/><Relationship Id="rId19" Type="http://schemas.openxmlformats.org/officeDocument/2006/relationships/tags" Target="../tags/tag33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Relationship Id="rId2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tags" Target="../tags/tag60.xml"/><Relationship Id="rId39" Type="http://schemas.openxmlformats.org/officeDocument/2006/relationships/tags" Target="../tags/tag73.xml"/><Relationship Id="rId21" Type="http://schemas.openxmlformats.org/officeDocument/2006/relationships/tags" Target="../tags/tag55.xml"/><Relationship Id="rId34" Type="http://schemas.openxmlformats.org/officeDocument/2006/relationships/tags" Target="../tags/tag68.xml"/><Relationship Id="rId42" Type="http://schemas.openxmlformats.org/officeDocument/2006/relationships/tags" Target="../tags/tag76.xml"/><Relationship Id="rId47" Type="http://schemas.openxmlformats.org/officeDocument/2006/relationships/tags" Target="../tags/tag81.xml"/><Relationship Id="rId50" Type="http://schemas.openxmlformats.org/officeDocument/2006/relationships/notesSlide" Target="../notesSlides/notesSlide7.xml"/><Relationship Id="rId55" Type="http://schemas.openxmlformats.org/officeDocument/2006/relationships/image" Target="../media/image29.svg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9" Type="http://schemas.openxmlformats.org/officeDocument/2006/relationships/tags" Target="../tags/tag63.xml"/><Relationship Id="rId11" Type="http://schemas.openxmlformats.org/officeDocument/2006/relationships/tags" Target="../tags/tag45.xml"/><Relationship Id="rId24" Type="http://schemas.openxmlformats.org/officeDocument/2006/relationships/tags" Target="../tags/tag58.xml"/><Relationship Id="rId32" Type="http://schemas.openxmlformats.org/officeDocument/2006/relationships/tags" Target="../tags/tag66.xml"/><Relationship Id="rId37" Type="http://schemas.openxmlformats.org/officeDocument/2006/relationships/tags" Target="../tags/tag71.xml"/><Relationship Id="rId40" Type="http://schemas.openxmlformats.org/officeDocument/2006/relationships/tags" Target="../tags/tag74.xml"/><Relationship Id="rId45" Type="http://schemas.openxmlformats.org/officeDocument/2006/relationships/tags" Target="../tags/tag79.xml"/><Relationship Id="rId53" Type="http://schemas.openxmlformats.org/officeDocument/2006/relationships/chart" Target="../charts/chart3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31" Type="http://schemas.openxmlformats.org/officeDocument/2006/relationships/tags" Target="../tags/tag65.xml"/><Relationship Id="rId44" Type="http://schemas.openxmlformats.org/officeDocument/2006/relationships/tags" Target="../tags/tag78.xml"/><Relationship Id="rId52" Type="http://schemas.openxmlformats.org/officeDocument/2006/relationships/image" Target="../media/image1.emf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tags" Target="../tags/tag56.xml"/><Relationship Id="rId27" Type="http://schemas.openxmlformats.org/officeDocument/2006/relationships/tags" Target="../tags/tag61.xml"/><Relationship Id="rId30" Type="http://schemas.openxmlformats.org/officeDocument/2006/relationships/tags" Target="../tags/tag64.xml"/><Relationship Id="rId35" Type="http://schemas.openxmlformats.org/officeDocument/2006/relationships/tags" Target="../tags/tag69.xml"/><Relationship Id="rId43" Type="http://schemas.openxmlformats.org/officeDocument/2006/relationships/tags" Target="../tags/tag77.xml"/><Relationship Id="rId48" Type="http://schemas.openxmlformats.org/officeDocument/2006/relationships/tags" Target="../tags/tag82.xml"/><Relationship Id="rId8" Type="http://schemas.openxmlformats.org/officeDocument/2006/relationships/tags" Target="../tags/tag42.xml"/><Relationship Id="rId51" Type="http://schemas.openxmlformats.org/officeDocument/2006/relationships/oleObject" Target="../embeddings/oleObject15.bin"/><Relationship Id="rId3" Type="http://schemas.openxmlformats.org/officeDocument/2006/relationships/tags" Target="../tags/tag37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tags" Target="../tags/tag59.xml"/><Relationship Id="rId33" Type="http://schemas.openxmlformats.org/officeDocument/2006/relationships/tags" Target="../tags/tag67.xml"/><Relationship Id="rId38" Type="http://schemas.openxmlformats.org/officeDocument/2006/relationships/tags" Target="../tags/tag72.xml"/><Relationship Id="rId46" Type="http://schemas.openxmlformats.org/officeDocument/2006/relationships/tags" Target="../tags/tag80.xml"/><Relationship Id="rId20" Type="http://schemas.openxmlformats.org/officeDocument/2006/relationships/tags" Target="../tags/tag54.xml"/><Relationship Id="rId41" Type="http://schemas.openxmlformats.org/officeDocument/2006/relationships/tags" Target="../tags/tag75.xml"/><Relationship Id="rId54" Type="http://schemas.openxmlformats.org/officeDocument/2006/relationships/image" Target="../media/image28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5" Type="http://schemas.openxmlformats.org/officeDocument/2006/relationships/tags" Target="../tags/tag49.xml"/><Relationship Id="rId23" Type="http://schemas.openxmlformats.org/officeDocument/2006/relationships/tags" Target="../tags/tag57.xml"/><Relationship Id="rId28" Type="http://schemas.openxmlformats.org/officeDocument/2006/relationships/tags" Target="../tags/tag62.xml"/><Relationship Id="rId36" Type="http://schemas.openxmlformats.org/officeDocument/2006/relationships/tags" Target="../tags/tag70.xml"/><Relationship Id="rId49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3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DFFB782-796B-7F40-EEAB-5FB33E92F1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3574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DFFB782-796B-7F40-EEAB-5FB33E92F1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ound Same Side Corner Rectangle 3">
            <a:extLst>
              <a:ext uri="{FF2B5EF4-FFF2-40B4-BE49-F238E27FC236}">
                <a16:creationId xmlns:a16="http://schemas.microsoft.com/office/drawing/2014/main" id="{C3830DD9-D472-F8F4-4799-5123DC7D9DB6}"/>
              </a:ext>
            </a:extLst>
          </p:cNvPr>
          <p:cNvSpPr/>
          <p:nvPr/>
        </p:nvSpPr>
        <p:spPr>
          <a:xfrm rot="16200000">
            <a:off x="4500693" y="-1691663"/>
            <a:ext cx="2664834" cy="6621780"/>
          </a:xfrm>
          <a:prstGeom prst="round2SameRect">
            <a:avLst>
              <a:gd name="adj1" fmla="val 49647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0003" tIns="80001" rIns="160003" bIns="80001" rtlCol="0" anchor="ctr"/>
          <a:lstStyle/>
          <a:p>
            <a:pPr algn="ctr" defTabSz="1200241"/>
            <a:endParaRPr lang="en-US" sz="3150">
              <a:solidFill>
                <a:srgbClr val="FFFFFF"/>
              </a:solidFill>
            </a:endParaRPr>
          </a:p>
        </p:txBody>
      </p: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2522219" y="768414"/>
            <a:ext cx="6621780" cy="1981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Wharton PLASTARC</a:t>
            </a:r>
            <a:b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People Analytics </a:t>
            </a:r>
            <a:b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Case Competition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5174B72-DA4B-74A5-D1E1-FD3E2B58C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6178" y="3267582"/>
            <a:ext cx="6266044" cy="713766"/>
          </a:xfrm>
        </p:spPr>
        <p:txBody>
          <a:bodyPr/>
          <a:lstStyle/>
          <a:p>
            <a:pPr marL="0" indent="0" algn="ctr"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lata" panose="020B0604020202020204" charset="0"/>
              </a:rPr>
              <a:t>Understanding Employee Workplace Preferences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984D1-2C54-3088-E118-735368F69FAB}"/>
              </a:ext>
            </a:extLst>
          </p:cNvPr>
          <p:cNvSpPr txBox="1"/>
          <p:nvPr/>
        </p:nvSpPr>
        <p:spPr>
          <a:xfrm>
            <a:off x="518400" y="3981348"/>
            <a:ext cx="75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lata" panose="020B0604020202020204" charset="0"/>
              </a:rPr>
              <a:t>Team - SFRR Analytics 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"/>
            </a:endParaRPr>
          </a:p>
        </p:txBody>
      </p:sp>
      <p:pic>
        <p:nvPicPr>
          <p:cNvPr id="2050" name="Picture 2" descr="Wharton Logo, Wharton Symbol, Meaning, History and Evolution">
            <a:extLst>
              <a:ext uri="{FF2B5EF4-FFF2-40B4-BE49-F238E27FC236}">
                <a16:creationId xmlns:a16="http://schemas.microsoft.com/office/drawing/2014/main" id="{89F3A49A-D74A-C55A-C3DA-0FD40673B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1" y="0"/>
            <a:ext cx="1612053" cy="9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ess | PLASTARC">
            <a:extLst>
              <a:ext uri="{FF2B5EF4-FFF2-40B4-BE49-F238E27FC236}">
                <a16:creationId xmlns:a16="http://schemas.microsoft.com/office/drawing/2014/main" id="{B69CF93B-A13F-E012-B1C7-8EAC4B6F0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7" y="768414"/>
            <a:ext cx="1363980" cy="21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63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C1D4-874E-EA9B-933C-06BF42C9C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D7305D06-50F3-1F7E-A8A6-758A0990BC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7305D06-50F3-1F7E-A8A6-758A0990BC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E1C6A1E8-A1CA-7DB2-0E15-0883DBCA51B0}"/>
              </a:ext>
            </a:extLst>
          </p:cNvPr>
          <p:cNvSpPr txBox="1">
            <a:spLocks/>
          </p:cNvSpPr>
          <p:nvPr/>
        </p:nvSpPr>
        <p:spPr>
          <a:xfrm>
            <a:off x="640800" y="104374"/>
            <a:ext cx="7516800" cy="55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Segmenting employees can help us understand their specific problems &amp; needs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70221-C1D2-9232-8088-2FCD9E92E45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63B9E61-DA71-7B64-E5A5-B6867BA39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042" y="1263803"/>
            <a:ext cx="1920240" cy="95900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Home Anchors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39% Sales, Mktg, HR, Mgmt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33% Tech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FE2853-24B3-8D77-FC9E-B494C1C9E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880" y="1263803"/>
            <a:ext cx="1920240" cy="95900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Hybrid Force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25% Architecture &amp; Construction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31% Tech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/>
              </a:rPr>
              <a:t>22% </a:t>
            </a: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Sales, Mktg, HR, </a:t>
            </a:r>
            <a:r>
              <a:rPr kumimoji="0" lang="en-US" altLang="en-US" sz="900" b="0" i="0" u="none" strike="noStrike" kern="0" cap="none" spc="0" normalizeH="0" baseline="0" noProof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Mgmt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5063B67-2B9D-2A07-683C-B27BB402F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150" y="1263801"/>
            <a:ext cx="1920240" cy="95900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Office Cohort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algn="ctr">
              <a:spcAft>
                <a:spcPct val="0"/>
              </a:spcAft>
              <a:buClrTx/>
              <a:buNone/>
              <a:defRPr/>
            </a:pPr>
            <a:r>
              <a:rPr lang="en-US" alt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/>
              </a:rPr>
              <a:t>33% Architecture &amp; Construction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22% Environment &amp; Transport</a:t>
            </a:r>
          </a:p>
        </p:txBody>
      </p:sp>
      <p:pic>
        <p:nvPicPr>
          <p:cNvPr id="11" name="Graphic 10" descr="Work from home house with solid fill">
            <a:extLst>
              <a:ext uri="{FF2B5EF4-FFF2-40B4-BE49-F238E27FC236}">
                <a16:creationId xmlns:a16="http://schemas.microsoft.com/office/drawing/2014/main" id="{D441F9DA-668F-B0C2-5A82-C9C4D4C7F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493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4B95B9F8-ACB7-8B39-C8A3-15AF372EB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8262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42AFFD-748C-75AB-8DC1-2A542A3E7140}"/>
              </a:ext>
            </a:extLst>
          </p:cNvPr>
          <p:cNvSpPr txBox="1"/>
          <p:nvPr/>
        </p:nvSpPr>
        <p:spPr>
          <a:xfrm>
            <a:off x="2384919" y="718797"/>
            <a:ext cx="43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Productivity and Preference of Work Location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78261A-6F1B-3772-642C-A28F7AA92F7D}"/>
              </a:ext>
            </a:extLst>
          </p:cNvPr>
          <p:cNvCxnSpPr/>
          <p:nvPr/>
        </p:nvCxnSpPr>
        <p:spPr>
          <a:xfrm flipH="1">
            <a:off x="1384042" y="1087200"/>
            <a:ext cx="3087720" cy="0"/>
          </a:xfrm>
          <a:prstGeom prst="straightConnector1">
            <a:avLst/>
          </a:prstGeom>
          <a:ln w="12700">
            <a:solidFill>
              <a:schemeClr val="accent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F592D2-AC63-75B6-5E92-D9344A00EDB1}"/>
              </a:ext>
            </a:extLst>
          </p:cNvPr>
          <p:cNvCxnSpPr>
            <a:cxnSpLocks/>
          </p:cNvCxnSpPr>
          <p:nvPr/>
        </p:nvCxnSpPr>
        <p:spPr>
          <a:xfrm>
            <a:off x="4673670" y="1087200"/>
            <a:ext cx="3087720" cy="0"/>
          </a:xfrm>
          <a:prstGeom prst="straightConnector1">
            <a:avLst/>
          </a:prstGeom>
          <a:ln w="12700">
            <a:solidFill>
              <a:schemeClr val="accent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05AE2B7-B99E-FAFF-E826-E8B47666A858}"/>
              </a:ext>
            </a:extLst>
          </p:cNvPr>
          <p:cNvSpPr txBox="1"/>
          <p:nvPr/>
        </p:nvSpPr>
        <p:spPr>
          <a:xfrm>
            <a:off x="1470138" y="2320526"/>
            <a:ext cx="16372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Prefer working from home 4+ days a 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ABDA43-9190-0442-96D6-0890A7092B96}"/>
              </a:ext>
            </a:extLst>
          </p:cNvPr>
          <p:cNvSpPr txBox="1"/>
          <p:nvPr/>
        </p:nvSpPr>
        <p:spPr>
          <a:xfrm>
            <a:off x="3753388" y="2320526"/>
            <a:ext cx="16372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Prefer working from home 2-3 days a week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11394-37A0-A594-7D5B-2AD308E42BDB}"/>
              </a:ext>
            </a:extLst>
          </p:cNvPr>
          <p:cNvSpPr txBox="1"/>
          <p:nvPr/>
        </p:nvSpPr>
        <p:spPr>
          <a:xfrm>
            <a:off x="6036638" y="2320526"/>
            <a:ext cx="16372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Prefer working from home 0-1 day a week</a:t>
            </a:r>
          </a:p>
        </p:txBody>
      </p:sp>
    </p:spTree>
    <p:extLst>
      <p:ext uri="{BB962C8B-B14F-4D97-AF65-F5344CB8AC3E}">
        <p14:creationId xmlns:p14="http://schemas.microsoft.com/office/powerpoint/2010/main" val="1133690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ABEE0-14CA-0CC3-B8B8-FFDF024CB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4E610F3-A6BF-8930-9D29-BF83ABD8987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50069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4E610F3-A6BF-8930-9D29-BF83ABD898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B47E683A-AFDC-0136-479D-B67C3BAB472B}"/>
              </a:ext>
            </a:extLst>
          </p:cNvPr>
          <p:cNvSpPr txBox="1">
            <a:spLocks/>
          </p:cNvSpPr>
          <p:nvPr/>
        </p:nvSpPr>
        <p:spPr>
          <a:xfrm>
            <a:off x="690758" y="0"/>
            <a:ext cx="7567642" cy="728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Segment 1 – Noise and cultural disconnect in WFH employees requires</a:t>
            </a:r>
            <a:br>
              <a:rPr lang="en-US" sz="1600">
                <a:solidFill>
                  <a:schemeClr val="accent2">
                    <a:lumMod val="10000"/>
                  </a:schemeClr>
                </a:solidFill>
              </a:rPr>
            </a:br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attention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F55AD-5113-7B64-B109-8A424815249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98FFBB-50BD-BED0-4DB2-5D89C1F37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042" y="1263803"/>
            <a:ext cx="1920240" cy="959008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Home Anchors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39% Sales, Mktg, HR, </a:t>
            </a:r>
            <a:r>
              <a:rPr kumimoji="0" lang="en-US" altLang="en-US" sz="900" b="0" i="0" u="none" strike="noStrike" kern="0" cap="none" spc="0" normalizeH="0" baseline="0" noProof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Mgmt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33% Tech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FCE2AE-8EC3-7A6B-0B92-861CBBADD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880" y="1263803"/>
            <a:ext cx="1920240" cy="9590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Hybrid Force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1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25% Architecture &amp; Construction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31% Tech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22% </a:t>
            </a: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Sales, Mktg, HR, Mgmt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01AC4D6-DC3F-A1C6-9BE4-9BA91611A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150" y="1263801"/>
            <a:ext cx="1920240" cy="9590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Office Cohort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1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algn="ctr">
              <a:spcAft>
                <a:spcPct val="0"/>
              </a:spcAft>
              <a:buClrTx/>
              <a:buNone/>
              <a:defRPr/>
            </a:pPr>
            <a:r>
              <a:rPr lang="en-US" altLang="en-US" sz="900" b="0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33% Architecture &amp; Construction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22% Environment &amp; Transport</a:t>
            </a:r>
          </a:p>
        </p:txBody>
      </p:sp>
      <p:pic>
        <p:nvPicPr>
          <p:cNvPr id="11" name="Graphic 10" descr="Work from home house with solid fill">
            <a:extLst>
              <a:ext uri="{FF2B5EF4-FFF2-40B4-BE49-F238E27FC236}">
                <a16:creationId xmlns:a16="http://schemas.microsoft.com/office/drawing/2014/main" id="{B3DBB009-9A97-801A-8098-7E81B216E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493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73CCB2AB-D2F2-6717-17E4-0DADF9F074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8262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C91767-8185-21DD-ED5D-BEA790E75202}"/>
              </a:ext>
            </a:extLst>
          </p:cNvPr>
          <p:cNvSpPr txBox="1"/>
          <p:nvPr/>
        </p:nvSpPr>
        <p:spPr>
          <a:xfrm>
            <a:off x="2384919" y="718797"/>
            <a:ext cx="43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Productivity and Preference of Work Location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D7DD186-DBAD-5086-A017-299F4076AD87}"/>
              </a:ext>
            </a:extLst>
          </p:cNvPr>
          <p:cNvGrpSpPr/>
          <p:nvPr/>
        </p:nvGrpSpPr>
        <p:grpSpPr>
          <a:xfrm>
            <a:off x="1384042" y="2222810"/>
            <a:ext cx="6354878" cy="2762010"/>
            <a:chOff x="1384042" y="2294810"/>
            <a:chExt cx="6354878" cy="276201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700C65A-402A-FC38-5CAA-7634328581FD}"/>
                </a:ext>
              </a:extLst>
            </p:cNvPr>
            <p:cNvGrpSpPr/>
            <p:nvPr/>
          </p:nvGrpSpPr>
          <p:grpSpPr>
            <a:xfrm>
              <a:off x="1384042" y="2294810"/>
              <a:ext cx="6354878" cy="2762010"/>
              <a:chOff x="1384042" y="2286901"/>
              <a:chExt cx="6354878" cy="2500689"/>
            </a:xfrm>
            <a:solidFill>
              <a:srgbClr val="C8DEB0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7F562F-48C6-FEB8-DB1B-A4331FA1F8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5140" y="2286901"/>
                <a:ext cx="0" cy="791112"/>
              </a:xfrm>
              <a:prstGeom prst="line">
                <a:avLst/>
              </a:prstGeom>
              <a:grpFill/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: Rounded Corners 45">
                <a:extLst>
                  <a:ext uri="{FF2B5EF4-FFF2-40B4-BE49-F238E27FC236}">
                    <a16:creationId xmlns:a16="http://schemas.microsoft.com/office/drawing/2014/main" id="{7A035EC3-250C-7100-3395-1CF45158FE20}"/>
                  </a:ext>
                </a:extLst>
              </p:cNvPr>
              <p:cNvSpPr/>
              <p:nvPr/>
            </p:nvSpPr>
            <p:spPr>
              <a:xfrm>
                <a:off x="1384042" y="2668208"/>
                <a:ext cx="6354878" cy="2119382"/>
              </a:xfrm>
              <a:custGeom>
                <a:avLst/>
                <a:gdLst>
                  <a:gd name="connsiteX0" fmla="*/ 0 w 2017524"/>
                  <a:gd name="connsiteY0" fmla="*/ 88861 h 1094753"/>
                  <a:gd name="connsiteX1" fmla="*/ 88861 w 2017524"/>
                  <a:gd name="connsiteY1" fmla="*/ 0 h 1094753"/>
                  <a:gd name="connsiteX2" fmla="*/ 1928663 w 2017524"/>
                  <a:gd name="connsiteY2" fmla="*/ 0 h 1094753"/>
                  <a:gd name="connsiteX3" fmla="*/ 2017524 w 2017524"/>
                  <a:gd name="connsiteY3" fmla="*/ 88861 h 1094753"/>
                  <a:gd name="connsiteX4" fmla="*/ 2017524 w 2017524"/>
                  <a:gd name="connsiteY4" fmla="*/ 1005892 h 1094753"/>
                  <a:gd name="connsiteX5" fmla="*/ 1928663 w 2017524"/>
                  <a:gd name="connsiteY5" fmla="*/ 1094753 h 1094753"/>
                  <a:gd name="connsiteX6" fmla="*/ 88861 w 2017524"/>
                  <a:gd name="connsiteY6" fmla="*/ 1094753 h 1094753"/>
                  <a:gd name="connsiteX7" fmla="*/ 0 w 2017524"/>
                  <a:gd name="connsiteY7" fmla="*/ 1005892 h 1094753"/>
                  <a:gd name="connsiteX8" fmla="*/ 0 w 2017524"/>
                  <a:gd name="connsiteY8" fmla="*/ 88861 h 1094753"/>
                  <a:gd name="connsiteX0" fmla="*/ 12 w 2017536"/>
                  <a:gd name="connsiteY0" fmla="*/ 88861 h 1095103"/>
                  <a:gd name="connsiteX1" fmla="*/ 88873 w 2017536"/>
                  <a:gd name="connsiteY1" fmla="*/ 0 h 1095103"/>
                  <a:gd name="connsiteX2" fmla="*/ 1928675 w 2017536"/>
                  <a:gd name="connsiteY2" fmla="*/ 0 h 1095103"/>
                  <a:gd name="connsiteX3" fmla="*/ 2017536 w 2017536"/>
                  <a:gd name="connsiteY3" fmla="*/ 88861 h 1095103"/>
                  <a:gd name="connsiteX4" fmla="*/ 2017536 w 2017536"/>
                  <a:gd name="connsiteY4" fmla="*/ 1005892 h 1095103"/>
                  <a:gd name="connsiteX5" fmla="*/ 1928675 w 2017536"/>
                  <a:gd name="connsiteY5" fmla="*/ 1094753 h 1095103"/>
                  <a:gd name="connsiteX6" fmla="*/ 88873 w 2017536"/>
                  <a:gd name="connsiteY6" fmla="*/ 1094753 h 1095103"/>
                  <a:gd name="connsiteX7" fmla="*/ 12 w 2017536"/>
                  <a:gd name="connsiteY7" fmla="*/ 1005892 h 1095103"/>
                  <a:gd name="connsiteX8" fmla="*/ 12 w 2017536"/>
                  <a:gd name="connsiteY8" fmla="*/ 88861 h 1095103"/>
                  <a:gd name="connsiteX0" fmla="*/ 751 w 2018275"/>
                  <a:gd name="connsiteY0" fmla="*/ 88861 h 1094849"/>
                  <a:gd name="connsiteX1" fmla="*/ 89612 w 2018275"/>
                  <a:gd name="connsiteY1" fmla="*/ 0 h 1094849"/>
                  <a:gd name="connsiteX2" fmla="*/ 1929414 w 2018275"/>
                  <a:gd name="connsiteY2" fmla="*/ 0 h 1094849"/>
                  <a:gd name="connsiteX3" fmla="*/ 2018275 w 2018275"/>
                  <a:gd name="connsiteY3" fmla="*/ 88861 h 1094849"/>
                  <a:gd name="connsiteX4" fmla="*/ 2018275 w 2018275"/>
                  <a:gd name="connsiteY4" fmla="*/ 1005892 h 1094849"/>
                  <a:gd name="connsiteX5" fmla="*/ 1929414 w 2018275"/>
                  <a:gd name="connsiteY5" fmla="*/ 1094753 h 1094849"/>
                  <a:gd name="connsiteX6" fmla="*/ 89612 w 2018275"/>
                  <a:gd name="connsiteY6" fmla="*/ 1094753 h 1094849"/>
                  <a:gd name="connsiteX7" fmla="*/ 751 w 2018275"/>
                  <a:gd name="connsiteY7" fmla="*/ 1005892 h 1094849"/>
                  <a:gd name="connsiteX8" fmla="*/ 751 w 2018275"/>
                  <a:gd name="connsiteY8" fmla="*/ 88861 h 1094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8275" h="1094849">
                    <a:moveTo>
                      <a:pt x="751" y="88861"/>
                    </a:moveTo>
                    <a:cubicBezTo>
                      <a:pt x="751" y="39784"/>
                      <a:pt x="40535" y="0"/>
                      <a:pt x="89612" y="0"/>
                    </a:cubicBezTo>
                    <a:lnTo>
                      <a:pt x="1929414" y="0"/>
                    </a:lnTo>
                    <a:cubicBezTo>
                      <a:pt x="1978491" y="0"/>
                      <a:pt x="2018275" y="39784"/>
                      <a:pt x="2018275" y="88861"/>
                    </a:cubicBezTo>
                    <a:lnTo>
                      <a:pt x="2018275" y="1005892"/>
                    </a:lnTo>
                    <a:cubicBezTo>
                      <a:pt x="2018275" y="1054969"/>
                      <a:pt x="1978491" y="1094753"/>
                      <a:pt x="1929414" y="1094753"/>
                    </a:cubicBezTo>
                    <a:lnTo>
                      <a:pt x="89612" y="1094753"/>
                    </a:lnTo>
                    <a:cubicBezTo>
                      <a:pt x="-14233" y="1097134"/>
                      <a:pt x="751" y="1054969"/>
                      <a:pt x="751" y="1005892"/>
                    </a:cubicBezTo>
                    <a:lnTo>
                      <a:pt x="751" y="88861"/>
                    </a:lnTo>
                    <a:close/>
                  </a:path>
                </a:pathLst>
              </a:custGeom>
              <a:gradFill>
                <a:gsLst>
                  <a:gs pos="51000">
                    <a:srgbClr val="D6E6FC"/>
                  </a:gs>
                  <a:gs pos="0">
                    <a:schemeClr val="tx2"/>
                  </a:gs>
                  <a:gs pos="100000">
                    <a:srgbClr val="FFFFFF"/>
                  </a:gs>
                </a:gsLst>
                <a:lin ang="5400000" scaled="1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124863F-20AA-09DD-B3CF-154FFBA6F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2002303" y="3476084"/>
              <a:ext cx="537227" cy="537227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raphic 15" descr="Meeting with solid fill">
              <a:extLst>
                <a:ext uri="{FF2B5EF4-FFF2-40B4-BE49-F238E27FC236}">
                  <a16:creationId xmlns:a16="http://schemas.microsoft.com/office/drawing/2014/main" id="{F6641863-F072-F04E-21C1-EE2BEC698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039948" y="3525992"/>
              <a:ext cx="537228" cy="537228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5E0713E-A3FF-C502-0D8A-D8ABE715C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3542041" y="3511593"/>
              <a:ext cx="537228" cy="537228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Graphic 21" descr="Management with solid fill">
              <a:extLst>
                <a:ext uri="{FF2B5EF4-FFF2-40B4-BE49-F238E27FC236}">
                  <a16:creationId xmlns:a16="http://schemas.microsoft.com/office/drawing/2014/main" id="{75FE0BD7-EBE8-4975-EB34-ED36743A1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537856" y="3525994"/>
              <a:ext cx="537227" cy="537227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Rectangle 1">
              <a:extLst>
                <a:ext uri="{FF2B5EF4-FFF2-40B4-BE49-F238E27FC236}">
                  <a16:creationId xmlns:a16="http://schemas.microsoft.com/office/drawing/2014/main" id="{D618B355-2B24-C9C9-F500-0B9FC2D49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508" y="4042110"/>
              <a:ext cx="1250816" cy="95900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2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Noise Distraction</a:t>
              </a:r>
            </a:p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endPara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pPr algn="ctr">
                <a:spcAft>
                  <a:spcPct val="0"/>
                </a:spcAft>
                <a:buClrTx/>
                <a:buNone/>
              </a:pPr>
              <a:r>
                <a:rPr kumimoji="0" lang="en-US" altLang="en-US" sz="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ontserrat" panose="00000500000000000000" pitchFamily="2" charset="0"/>
                  <a:cs typeface="Arial"/>
                  <a:sym typeface="Arial"/>
                </a:rPr>
                <a:t>Highest time lost due to noise</a:t>
              </a:r>
              <a:endParaRPr kumimoji="0" lang="en-US" altLang="en-US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endParaRPr>
            </a:p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endPara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endPara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4" name="Rectangle 1">
              <a:extLst>
                <a:ext uri="{FF2B5EF4-FFF2-40B4-BE49-F238E27FC236}">
                  <a16:creationId xmlns:a16="http://schemas.microsoft.com/office/drawing/2014/main" id="{3F00191A-A83C-8A88-CCFE-4BC638BF7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1311" y="4034419"/>
              <a:ext cx="1321218" cy="8327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2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Perceived Collab Quotient</a:t>
              </a:r>
              <a:br>
                <a:rPr lang="en-US" altLang="en-US" sz="12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</a:br>
              <a:br>
                <a:rPr lang="en-US" altLang="en-US" sz="12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</a:br>
              <a:r>
                <a:rPr kumimoji="0" lang="en-US" altLang="en-US" sz="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ontserrat" panose="00000500000000000000" pitchFamily="2" charset="0"/>
                  <a:cs typeface="Arial"/>
                  <a:sym typeface="Arial"/>
                </a:rPr>
                <a:t>Access to Managers, Clients, etc. </a:t>
              </a:r>
              <a:br>
                <a:rPr kumimoji="0" lang="en-US" altLang="en-US" sz="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ontserrat" panose="00000500000000000000" pitchFamily="2" charset="0"/>
                  <a:cs typeface="Arial"/>
                  <a:sym typeface="Arial"/>
                </a:rPr>
              </a:br>
              <a:r>
                <a:rPr kumimoji="0" lang="en-US" altLang="en-US" sz="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ontserrat" panose="00000500000000000000" pitchFamily="2" charset="0"/>
                  <a:cs typeface="Arial"/>
                  <a:sym typeface="Arial"/>
                </a:rPr>
                <a:t>Is better in office</a:t>
              </a:r>
              <a:br>
                <a:rPr kumimoji="0" lang="en-US" altLang="en-US" sz="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ontserrat" panose="00000500000000000000" pitchFamily="2" charset="0"/>
                  <a:cs typeface="Arial"/>
                  <a:sym typeface="Arial"/>
                </a:rPr>
              </a:br>
              <a:endPara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endParaRPr>
            </a:p>
            <a:p>
              <a:pPr algn="ctr">
                <a:spcAft>
                  <a:spcPct val="0"/>
                </a:spcAft>
                <a:buClrTx/>
                <a:buNone/>
                <a:defRPr/>
              </a:pPr>
              <a:r>
                <a:rPr lang="en-US" altLang="en-US" sz="6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/>
                </a:rPr>
                <a:t>But Perceived Productivity is better from home (1.3)</a:t>
              </a:r>
              <a:endPara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endParaRPr>
            </a:p>
          </p:txBody>
        </p:sp>
        <p:sp>
          <p:nvSpPr>
            <p:cNvPr id="25" name="Rectangle 1">
              <a:extLst>
                <a:ext uri="{FF2B5EF4-FFF2-40B4-BE49-F238E27FC236}">
                  <a16:creationId xmlns:a16="http://schemas.microsoft.com/office/drawing/2014/main" id="{ADEA561F-7BE6-079A-7080-E8A79863F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045" y="4056019"/>
              <a:ext cx="1321219" cy="8327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2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Quiet &amp; </a:t>
              </a:r>
            </a:p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2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Focused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None/>
                <a:tabLst/>
                <a:defRPr/>
              </a:pPr>
              <a:endParaRPr kumimoji="0" lang="en-US" altLang="en-US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endParaRPr>
            </a:p>
            <a:p>
              <a:pPr algn="ctr">
                <a:spcAft>
                  <a:spcPct val="0"/>
                </a:spcAft>
                <a:buClrTx/>
                <a:buNone/>
                <a:defRPr/>
              </a:pPr>
              <a:r>
                <a:rPr kumimoji="0" lang="en-US" altLang="en-US" sz="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ontserrat" panose="00000500000000000000" pitchFamily="2" charset="0"/>
                  <a:cs typeface="Arial"/>
                  <a:sym typeface="Arial"/>
                </a:rPr>
                <a:t>Noise in the environment is very important for them (4.0)</a:t>
              </a:r>
            </a:p>
            <a:p>
              <a:pPr algn="ctr">
                <a:spcAft>
                  <a:spcPct val="0"/>
                </a:spcAft>
                <a:buClrTx/>
                <a:buNone/>
                <a:defRPr/>
              </a:pPr>
              <a:endPara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endParaRPr>
            </a:p>
            <a:p>
              <a:pPr algn="ctr">
                <a:spcAft>
                  <a:spcPct val="0"/>
                </a:spcAft>
                <a:buClrTx/>
                <a:buNone/>
                <a:defRPr/>
              </a:pPr>
              <a:r>
                <a:rPr lang="en-US" altLang="en-US" sz="6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  <a:cs typeface="Arial"/>
                </a:rPr>
                <a:t>Ability to concentrate is also important (3.6)</a:t>
              </a:r>
              <a:endPara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/>
              </a:endParaRPr>
            </a:p>
          </p:txBody>
        </p:sp>
        <p:sp>
          <p:nvSpPr>
            <p:cNvPr id="28" name="Rectangle 1">
              <a:extLst>
                <a:ext uri="{FF2B5EF4-FFF2-40B4-BE49-F238E27FC236}">
                  <a16:creationId xmlns:a16="http://schemas.microsoft.com/office/drawing/2014/main" id="{94064B21-F73A-F861-16DF-C0F0BDA4E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5860" y="4070419"/>
              <a:ext cx="1321218" cy="95900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2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Organization Culture</a:t>
              </a:r>
            </a:p>
            <a:p>
              <a:pPr algn="ctr">
                <a:spcAft>
                  <a:spcPct val="0"/>
                </a:spcAft>
                <a:buClrTx/>
                <a:buNone/>
              </a:pPr>
              <a:endParaRPr kumimoji="0" lang="en-US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endParaRPr>
            </a:p>
            <a:p>
              <a:pPr algn="ctr">
                <a:spcAft>
                  <a:spcPct val="0"/>
                </a:spcAft>
                <a:buClrTx/>
                <a:buNone/>
                <a:defRPr/>
              </a:pPr>
              <a:r>
                <a:rPr kumimoji="0" lang="en-US" altLang="en-US" sz="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ontserrat" panose="00000500000000000000" pitchFamily="2" charset="0"/>
                  <a:cs typeface="Arial"/>
                  <a:sym typeface="Arial"/>
                </a:rPr>
                <a:t>Lowest Cultural Quotient (2.7)</a:t>
              </a:r>
            </a:p>
            <a:p>
              <a:pPr algn="ctr">
                <a:spcAft>
                  <a:spcPct val="0"/>
                </a:spcAft>
                <a:buClrTx/>
                <a:buNone/>
                <a:defRPr/>
              </a:pPr>
              <a:endPara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endParaRPr>
            </a:p>
            <a:p>
              <a:pPr algn="ctr">
                <a:spcAft>
                  <a:spcPct val="0"/>
                </a:spcAft>
                <a:buClrTx/>
                <a:buNone/>
                <a:defRPr/>
              </a:pPr>
              <a:r>
                <a:rPr kumimoji="0" lang="en-US" altLang="en-US" sz="6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Montserrat" panose="00000500000000000000" pitchFamily="2" charset="0"/>
                  <a:cs typeface="Arial"/>
                  <a:sym typeface="Arial"/>
                </a:rPr>
                <a:t>Lowest organization culture satisfaction (3.5)</a:t>
              </a:r>
            </a:p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endParaRPr lang="en-US" altLang="en-US" sz="7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/>
              </a:endParaRPr>
            </a:p>
          </p:txBody>
        </p:sp>
        <p:sp>
          <p:nvSpPr>
            <p:cNvPr id="33" name="Rectangle 1">
              <a:extLst>
                <a:ext uri="{FF2B5EF4-FFF2-40B4-BE49-F238E27FC236}">
                  <a16:creationId xmlns:a16="http://schemas.microsoft.com/office/drawing/2014/main" id="{24CD3BC1-2226-7F93-109A-50F9A7A65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4531" y="3134103"/>
              <a:ext cx="1250816" cy="32518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2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105 min/week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E6E01C-566F-A0B8-9583-8814E6982A1C}"/>
                </a:ext>
              </a:extLst>
            </p:cNvPr>
            <p:cNvCxnSpPr>
              <a:cxnSpLocks/>
            </p:cNvCxnSpPr>
            <p:nvPr/>
          </p:nvCxnSpPr>
          <p:spPr>
            <a:xfrm>
              <a:off x="3045600" y="2699576"/>
              <a:ext cx="0" cy="2344251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F189BB-0752-6DCB-4A58-4658DF90C46F}"/>
                </a:ext>
              </a:extLst>
            </p:cNvPr>
            <p:cNvSpPr txBox="1"/>
            <p:nvPr/>
          </p:nvSpPr>
          <p:spPr>
            <a:xfrm>
              <a:off x="1778906" y="2743413"/>
              <a:ext cx="1169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PROBLEM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3A707C-6936-EA5F-20BF-6FF966A599D1}"/>
                </a:ext>
              </a:extLst>
            </p:cNvPr>
            <p:cNvSpPr txBox="1"/>
            <p:nvPr/>
          </p:nvSpPr>
          <p:spPr>
            <a:xfrm>
              <a:off x="3862330" y="2749406"/>
              <a:ext cx="26394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PREFERENCE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4E592F-9A89-780A-EE9B-330C12358DD6}"/>
                </a:ext>
              </a:extLst>
            </p:cNvPr>
            <p:cNvSpPr txBox="1"/>
            <p:nvPr/>
          </p:nvSpPr>
          <p:spPr>
            <a:xfrm>
              <a:off x="6052691" y="2734127"/>
              <a:ext cx="16862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SATISFACTION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C39F54-6D36-6955-2B38-3086594157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4042" y="3067233"/>
              <a:ext cx="6354878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8D9CC7-2DD6-BD99-2B63-05E0A039D15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930" y="2699576"/>
              <a:ext cx="0" cy="2344251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1">
              <a:extLst>
                <a:ext uri="{FF2B5EF4-FFF2-40B4-BE49-F238E27FC236}">
                  <a16:creationId xmlns:a16="http://schemas.microsoft.com/office/drawing/2014/main" id="{CA6C9CD1-43D9-4354-1456-0413CFE89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0045" y="3119703"/>
              <a:ext cx="1250816" cy="32518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1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Important (4/5)</a:t>
              </a:r>
            </a:p>
          </p:txBody>
        </p:sp>
        <p:sp>
          <p:nvSpPr>
            <p:cNvPr id="39" name="Rectangle 1">
              <a:extLst>
                <a:ext uri="{FF2B5EF4-FFF2-40B4-BE49-F238E27FC236}">
                  <a16:creationId xmlns:a16="http://schemas.microsoft.com/office/drawing/2014/main" id="{67A2B9A5-E942-567D-DFDF-249823195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923" y="3177303"/>
              <a:ext cx="1250816" cy="32518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1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Better at office (2.6/5)</a:t>
              </a:r>
            </a:p>
          </p:txBody>
        </p:sp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3014B2F2-DDB5-0C41-50A8-9EA457102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6547" y="3169282"/>
              <a:ext cx="1426242" cy="32518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1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Unsatisfied or</a:t>
              </a:r>
              <a:br>
                <a:rPr lang="en-US" altLang="en-US" sz="11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altLang="en-US" sz="11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Uninterested</a:t>
              </a:r>
              <a:r>
                <a:rPr lang="en-US" altLang="en-US" sz="11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altLang="en-US" sz="11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(3.5/5)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4AE31A6-5E74-4029-9905-59667FBF212A}"/>
              </a:ext>
            </a:extLst>
          </p:cNvPr>
          <p:cNvCxnSpPr/>
          <p:nvPr/>
        </p:nvCxnSpPr>
        <p:spPr>
          <a:xfrm flipH="1">
            <a:off x="1384042" y="1087200"/>
            <a:ext cx="308772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CFB4B40-D354-7357-ED0F-763C74CA1217}"/>
              </a:ext>
            </a:extLst>
          </p:cNvPr>
          <p:cNvCxnSpPr>
            <a:cxnSpLocks/>
          </p:cNvCxnSpPr>
          <p:nvPr/>
        </p:nvCxnSpPr>
        <p:spPr>
          <a:xfrm>
            <a:off x="4673670" y="1087200"/>
            <a:ext cx="308772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08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B9BBE-75BE-55B4-BFEA-EBB03F9A3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E717BD6-6EF9-5B8A-86B5-1E750246248B}"/>
              </a:ext>
            </a:extLst>
          </p:cNvPr>
          <p:cNvGrpSpPr/>
          <p:nvPr/>
        </p:nvGrpSpPr>
        <p:grpSpPr>
          <a:xfrm>
            <a:off x="1384042" y="2184704"/>
            <a:ext cx="6354878" cy="2783533"/>
            <a:chOff x="1384042" y="2187213"/>
            <a:chExt cx="6354878" cy="2600377"/>
          </a:xfrm>
          <a:solidFill>
            <a:srgbClr val="C8DEB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711AEC-6F76-8296-FF02-0E501D8B3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420" y="2187213"/>
              <a:ext cx="0" cy="890800"/>
            </a:xfrm>
            <a:prstGeom prst="line">
              <a:avLst/>
            </a:prstGeom>
            <a:grp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45">
              <a:extLst>
                <a:ext uri="{FF2B5EF4-FFF2-40B4-BE49-F238E27FC236}">
                  <a16:creationId xmlns:a16="http://schemas.microsoft.com/office/drawing/2014/main" id="{A9854984-420C-4CF5-D306-B90F5DF73192}"/>
                </a:ext>
              </a:extLst>
            </p:cNvPr>
            <p:cNvSpPr/>
            <p:nvPr/>
          </p:nvSpPr>
          <p:spPr>
            <a:xfrm>
              <a:off x="1384042" y="2668208"/>
              <a:ext cx="6354878" cy="2119382"/>
            </a:xfrm>
            <a:custGeom>
              <a:avLst/>
              <a:gdLst>
                <a:gd name="connsiteX0" fmla="*/ 0 w 2017524"/>
                <a:gd name="connsiteY0" fmla="*/ 88861 h 1094753"/>
                <a:gd name="connsiteX1" fmla="*/ 88861 w 2017524"/>
                <a:gd name="connsiteY1" fmla="*/ 0 h 1094753"/>
                <a:gd name="connsiteX2" fmla="*/ 1928663 w 2017524"/>
                <a:gd name="connsiteY2" fmla="*/ 0 h 1094753"/>
                <a:gd name="connsiteX3" fmla="*/ 2017524 w 2017524"/>
                <a:gd name="connsiteY3" fmla="*/ 88861 h 1094753"/>
                <a:gd name="connsiteX4" fmla="*/ 2017524 w 2017524"/>
                <a:gd name="connsiteY4" fmla="*/ 1005892 h 1094753"/>
                <a:gd name="connsiteX5" fmla="*/ 1928663 w 2017524"/>
                <a:gd name="connsiteY5" fmla="*/ 1094753 h 1094753"/>
                <a:gd name="connsiteX6" fmla="*/ 88861 w 2017524"/>
                <a:gd name="connsiteY6" fmla="*/ 1094753 h 1094753"/>
                <a:gd name="connsiteX7" fmla="*/ 0 w 2017524"/>
                <a:gd name="connsiteY7" fmla="*/ 1005892 h 1094753"/>
                <a:gd name="connsiteX8" fmla="*/ 0 w 2017524"/>
                <a:gd name="connsiteY8" fmla="*/ 88861 h 1094753"/>
                <a:gd name="connsiteX0" fmla="*/ 12 w 2017536"/>
                <a:gd name="connsiteY0" fmla="*/ 88861 h 1095103"/>
                <a:gd name="connsiteX1" fmla="*/ 88873 w 2017536"/>
                <a:gd name="connsiteY1" fmla="*/ 0 h 1095103"/>
                <a:gd name="connsiteX2" fmla="*/ 1928675 w 2017536"/>
                <a:gd name="connsiteY2" fmla="*/ 0 h 1095103"/>
                <a:gd name="connsiteX3" fmla="*/ 2017536 w 2017536"/>
                <a:gd name="connsiteY3" fmla="*/ 88861 h 1095103"/>
                <a:gd name="connsiteX4" fmla="*/ 2017536 w 2017536"/>
                <a:gd name="connsiteY4" fmla="*/ 1005892 h 1095103"/>
                <a:gd name="connsiteX5" fmla="*/ 1928675 w 2017536"/>
                <a:gd name="connsiteY5" fmla="*/ 1094753 h 1095103"/>
                <a:gd name="connsiteX6" fmla="*/ 88873 w 2017536"/>
                <a:gd name="connsiteY6" fmla="*/ 1094753 h 1095103"/>
                <a:gd name="connsiteX7" fmla="*/ 12 w 2017536"/>
                <a:gd name="connsiteY7" fmla="*/ 1005892 h 1095103"/>
                <a:gd name="connsiteX8" fmla="*/ 12 w 2017536"/>
                <a:gd name="connsiteY8" fmla="*/ 88861 h 1095103"/>
                <a:gd name="connsiteX0" fmla="*/ 751 w 2018275"/>
                <a:gd name="connsiteY0" fmla="*/ 88861 h 1094849"/>
                <a:gd name="connsiteX1" fmla="*/ 89612 w 2018275"/>
                <a:gd name="connsiteY1" fmla="*/ 0 h 1094849"/>
                <a:gd name="connsiteX2" fmla="*/ 1929414 w 2018275"/>
                <a:gd name="connsiteY2" fmla="*/ 0 h 1094849"/>
                <a:gd name="connsiteX3" fmla="*/ 2018275 w 2018275"/>
                <a:gd name="connsiteY3" fmla="*/ 88861 h 1094849"/>
                <a:gd name="connsiteX4" fmla="*/ 2018275 w 2018275"/>
                <a:gd name="connsiteY4" fmla="*/ 1005892 h 1094849"/>
                <a:gd name="connsiteX5" fmla="*/ 1929414 w 2018275"/>
                <a:gd name="connsiteY5" fmla="*/ 1094753 h 1094849"/>
                <a:gd name="connsiteX6" fmla="*/ 89612 w 2018275"/>
                <a:gd name="connsiteY6" fmla="*/ 1094753 h 1094849"/>
                <a:gd name="connsiteX7" fmla="*/ 751 w 2018275"/>
                <a:gd name="connsiteY7" fmla="*/ 1005892 h 1094849"/>
                <a:gd name="connsiteX8" fmla="*/ 751 w 2018275"/>
                <a:gd name="connsiteY8" fmla="*/ 88861 h 109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275" h="1094849">
                  <a:moveTo>
                    <a:pt x="751" y="88861"/>
                  </a:moveTo>
                  <a:cubicBezTo>
                    <a:pt x="751" y="39784"/>
                    <a:pt x="40535" y="0"/>
                    <a:pt x="89612" y="0"/>
                  </a:cubicBezTo>
                  <a:lnTo>
                    <a:pt x="1929414" y="0"/>
                  </a:lnTo>
                  <a:cubicBezTo>
                    <a:pt x="1978491" y="0"/>
                    <a:pt x="2018275" y="39784"/>
                    <a:pt x="2018275" y="88861"/>
                  </a:cubicBezTo>
                  <a:lnTo>
                    <a:pt x="2018275" y="1005892"/>
                  </a:lnTo>
                  <a:cubicBezTo>
                    <a:pt x="2018275" y="1054969"/>
                    <a:pt x="1978491" y="1094753"/>
                    <a:pt x="1929414" y="1094753"/>
                  </a:cubicBezTo>
                  <a:lnTo>
                    <a:pt x="89612" y="1094753"/>
                  </a:lnTo>
                  <a:cubicBezTo>
                    <a:pt x="-14233" y="1097134"/>
                    <a:pt x="751" y="1054969"/>
                    <a:pt x="751" y="1005892"/>
                  </a:cubicBezTo>
                  <a:lnTo>
                    <a:pt x="751" y="88861"/>
                  </a:lnTo>
                  <a:close/>
                </a:path>
              </a:pathLst>
            </a:custGeom>
            <a:gradFill>
              <a:gsLst>
                <a:gs pos="51000">
                  <a:srgbClr val="D6E6FC"/>
                </a:gs>
                <a:gs pos="0">
                  <a:schemeClr val="tx2"/>
                </a:gs>
                <a:gs pos="100000">
                  <a:srgbClr val="FFFFFF"/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DFEB63B-5D8D-DB00-1AFB-6F16B781DA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74396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DFEB63B-5D8D-DB00-1AFB-6F16B781DA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8534E4EE-41C1-24E8-D524-2E5E1BA345F0}"/>
              </a:ext>
            </a:extLst>
          </p:cNvPr>
          <p:cNvSpPr txBox="1">
            <a:spLocks/>
          </p:cNvSpPr>
          <p:nvPr/>
        </p:nvSpPr>
        <p:spPr>
          <a:xfrm>
            <a:off x="691200" y="12552"/>
            <a:ext cx="7560000" cy="70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Segment 2 – Visitor Distractions cost hybrid employees more than 2 </a:t>
            </a:r>
            <a:br>
              <a:rPr lang="en-US" sz="1600">
                <a:solidFill>
                  <a:schemeClr val="accent2">
                    <a:lumMod val="10000"/>
                  </a:schemeClr>
                </a:solidFill>
              </a:rPr>
            </a:br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productive work hours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283FD-D3E6-152F-CD12-FD08F079A62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3D979C3-A509-3063-2BB8-A8D62B801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042" y="1263803"/>
            <a:ext cx="1920240" cy="9590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Home Anchors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bg1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bg1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39% Sales, Mktg, HR, Mgmt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33% Tech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D1F69E-3271-45FD-074E-779BA244A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880" y="1263803"/>
            <a:ext cx="1920240" cy="959008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Hybrid Force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25% Architecture &amp; Construction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31% Tech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/>
              </a:rPr>
              <a:t>22% </a:t>
            </a: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Sales, Mktg, HR, Mgmt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087C596-64A0-80F8-5488-0FE7C3385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150" y="1263801"/>
            <a:ext cx="1920240" cy="9590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Office Cohort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1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algn="ctr">
              <a:spcAft>
                <a:spcPct val="0"/>
              </a:spcAft>
              <a:buClrTx/>
              <a:buNone/>
              <a:defRPr/>
            </a:pPr>
            <a:r>
              <a:rPr lang="en-US" altLang="en-US" sz="900" b="0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33% Architecture &amp; Construction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22% Environment &amp; Transport</a:t>
            </a:r>
          </a:p>
        </p:txBody>
      </p:sp>
      <p:pic>
        <p:nvPicPr>
          <p:cNvPr id="11" name="Graphic 10" descr="Work from home house with solid fill">
            <a:extLst>
              <a:ext uri="{FF2B5EF4-FFF2-40B4-BE49-F238E27FC236}">
                <a16:creationId xmlns:a16="http://schemas.microsoft.com/office/drawing/2014/main" id="{00C93235-ACBF-89AB-77E4-18BEB84CAA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493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B32BF8A8-D464-BA38-2711-031B636B2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8262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4C63F5-937A-36C8-7A2F-616EB40AA88E}"/>
              </a:ext>
            </a:extLst>
          </p:cNvPr>
          <p:cNvSpPr txBox="1"/>
          <p:nvPr/>
        </p:nvSpPr>
        <p:spPr>
          <a:xfrm>
            <a:off x="2384919" y="718797"/>
            <a:ext cx="43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Productivity and Preference of Work Location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1DC5EA-A873-DA35-8D3B-D80B2745BE5A}"/>
              </a:ext>
            </a:extLst>
          </p:cNvPr>
          <p:cNvCxnSpPr/>
          <p:nvPr/>
        </p:nvCxnSpPr>
        <p:spPr>
          <a:xfrm flipH="1">
            <a:off x="1384042" y="1087200"/>
            <a:ext cx="308772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BCA85F-8414-467C-87BD-F2CFC3D3C2B3}"/>
              </a:ext>
            </a:extLst>
          </p:cNvPr>
          <p:cNvCxnSpPr>
            <a:cxnSpLocks/>
          </p:cNvCxnSpPr>
          <p:nvPr/>
        </p:nvCxnSpPr>
        <p:spPr>
          <a:xfrm>
            <a:off x="4673670" y="1087200"/>
            <a:ext cx="308772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ED4411-44F3-B9CE-6BAA-471188A528BB}"/>
              </a:ext>
            </a:extLst>
          </p:cNvPr>
          <p:cNvCxnSpPr>
            <a:cxnSpLocks/>
          </p:cNvCxnSpPr>
          <p:nvPr/>
        </p:nvCxnSpPr>
        <p:spPr>
          <a:xfrm>
            <a:off x="3045600" y="2699576"/>
            <a:ext cx="0" cy="226865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FA263-B0F3-4D2E-BEFA-A993CC47F9A0}"/>
              </a:ext>
            </a:extLst>
          </p:cNvPr>
          <p:cNvCxnSpPr>
            <a:cxnSpLocks/>
          </p:cNvCxnSpPr>
          <p:nvPr/>
        </p:nvCxnSpPr>
        <p:spPr>
          <a:xfrm flipH="1">
            <a:off x="1384042" y="3067233"/>
            <a:ext cx="635487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9E45E1-136B-441E-7756-82CA0FE229C2}"/>
              </a:ext>
            </a:extLst>
          </p:cNvPr>
          <p:cNvCxnSpPr>
            <a:cxnSpLocks/>
          </p:cNvCxnSpPr>
          <p:nvPr/>
        </p:nvCxnSpPr>
        <p:spPr>
          <a:xfrm>
            <a:off x="5996930" y="2699576"/>
            <a:ext cx="0" cy="226865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402FAE-0567-B70C-6975-B625378CB010}"/>
              </a:ext>
            </a:extLst>
          </p:cNvPr>
          <p:cNvSpPr txBox="1"/>
          <p:nvPr/>
        </p:nvSpPr>
        <p:spPr>
          <a:xfrm>
            <a:off x="1778906" y="2743413"/>
            <a:ext cx="1169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PROBLEM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59579-C9E8-741C-0CA7-54F2FBFDF2F8}"/>
              </a:ext>
            </a:extLst>
          </p:cNvPr>
          <p:cNvSpPr txBox="1"/>
          <p:nvPr/>
        </p:nvSpPr>
        <p:spPr>
          <a:xfrm>
            <a:off x="3862330" y="2749406"/>
            <a:ext cx="2639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PREFERENCE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CFA65-9A04-7843-BB00-CFB9C91D2E78}"/>
              </a:ext>
            </a:extLst>
          </p:cNvPr>
          <p:cNvSpPr txBox="1"/>
          <p:nvPr/>
        </p:nvSpPr>
        <p:spPr>
          <a:xfrm>
            <a:off x="6052691" y="2734127"/>
            <a:ext cx="1686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Montserrat" panose="00000500000000000000" pitchFamily="2" charset="0"/>
              </a:rPr>
              <a:t>SATISFACTION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5DA8087-23CA-80F1-A57C-6AC7EB28B8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002303" y="3476084"/>
            <a:ext cx="537227" cy="53722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 descr="Meeting with solid fill">
            <a:extLst>
              <a:ext uri="{FF2B5EF4-FFF2-40B4-BE49-F238E27FC236}">
                <a16:creationId xmlns:a16="http://schemas.microsoft.com/office/drawing/2014/main" id="{60ED3120-7CF0-BBC7-4B62-F1EDF99910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9948" y="3511592"/>
            <a:ext cx="537228" cy="53722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F430041-6A17-FD21-EF42-6F299ABC8A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542041" y="3525993"/>
            <a:ext cx="537228" cy="53722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D5328DE-CFB6-A9D7-DB81-3D1339A90B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537856" y="3525994"/>
            <a:ext cx="537227" cy="53722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1">
            <a:extLst>
              <a:ext uri="{FF2B5EF4-FFF2-40B4-BE49-F238E27FC236}">
                <a16:creationId xmlns:a16="http://schemas.microsoft.com/office/drawing/2014/main" id="{9E4C4DC9-2A7D-98BD-500E-4C4FEFAA2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508" y="4042110"/>
            <a:ext cx="1250816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Visitors Disruption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20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algn="ctr">
              <a:spcAft>
                <a:spcPct val="0"/>
              </a:spcAft>
              <a:buClrTx/>
              <a:buNone/>
            </a:pPr>
            <a: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Highest time lost due to visitors to office workstation</a:t>
            </a: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20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20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0" name="Rectangle 1">
            <a:extLst>
              <a:ext uri="{FF2B5EF4-FFF2-40B4-BE49-F238E27FC236}">
                <a16:creationId xmlns:a16="http://schemas.microsoft.com/office/drawing/2014/main" id="{CBAA1463-CD46-27A3-E64A-997E014C3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311" y="4048819"/>
            <a:ext cx="1321218" cy="832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Perceived Collab Quotient</a:t>
            </a:r>
            <a:b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endParaRPr kumimoji="0" lang="en-US" altLang="en-US" sz="1200" b="0" i="0" u="none" strike="noStrike" kern="0" cap="none" spc="0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algn="ctr">
              <a:spcAft>
                <a:spcPct val="0"/>
              </a:spcAft>
              <a:buClrTx/>
              <a:buNone/>
              <a:defRPr/>
            </a:pPr>
            <a: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Access to Managers, Clients, coworkers etc. is</a:t>
            </a:r>
            <a:b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better in office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1" name="Rectangle 1">
            <a:extLst>
              <a:ext uri="{FF2B5EF4-FFF2-40B4-BE49-F238E27FC236}">
                <a16:creationId xmlns:a16="http://schemas.microsoft.com/office/drawing/2014/main" id="{1AEBEEFF-02F2-81D8-635E-F4E6507F5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045" y="4084819"/>
            <a:ext cx="1321219" cy="832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Productivity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algn="ctr">
              <a:spcAft>
                <a:spcPct val="0"/>
              </a:spcAft>
              <a:buClrTx/>
              <a:buNone/>
              <a:defRPr/>
            </a:pPr>
            <a:b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b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Ability to innovate and be creative is better at office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800" b="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1E883897-468E-BEEA-0A65-910ACA969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860" y="4084819"/>
            <a:ext cx="1321218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In-person Collab</a:t>
            </a:r>
          </a:p>
          <a:p>
            <a:pPr algn="ctr">
              <a:spcAft>
                <a:spcPct val="0"/>
              </a:spcAft>
              <a:buClrTx/>
              <a:buNone/>
            </a:pPr>
            <a:br>
              <a:rPr kumimoji="0" lang="en-US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endParaRPr kumimoji="0" lang="en-US" altLang="en-US" sz="7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algn="ctr">
              <a:spcAft>
                <a:spcPct val="0"/>
              </a:spcAft>
              <a:buClrTx/>
              <a:buNone/>
              <a:defRPr/>
            </a:pPr>
            <a: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In-person collab satisfaction is low from home (2.2)</a:t>
            </a:r>
            <a:b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endParaRPr kumimoji="0" lang="en-US" altLang="en-US" sz="6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algn="ctr">
              <a:spcAft>
                <a:spcPct val="0"/>
              </a:spcAft>
              <a:buClrTx/>
              <a:buNone/>
              <a:defRPr/>
            </a:pPr>
            <a: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In-person collab satisfaction is high from office (4.0)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700" b="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166F908B-B516-F3AF-C21C-B05FBAB51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4531" y="3119703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2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137 min/week</a:t>
            </a: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AB31ED3B-ED27-B6BB-8A28-36E26213D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045" y="3162903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1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Better at office (2.7/5)</a:t>
            </a:r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2368FE41-3850-2F98-8750-34F675EC1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923" y="3162903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1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Better at office (3.1/5)</a:t>
            </a: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C5B6E155-3191-C79B-B989-754AA2882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547" y="3169282"/>
            <a:ext cx="1426242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1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Unsatisfied at home</a:t>
            </a:r>
            <a:r>
              <a:rPr lang="en-US" altLang="en-US" sz="11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1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(2.2/5)</a:t>
            </a:r>
          </a:p>
        </p:txBody>
      </p:sp>
    </p:spTree>
    <p:extLst>
      <p:ext uri="{BB962C8B-B14F-4D97-AF65-F5344CB8AC3E}">
        <p14:creationId xmlns:p14="http://schemas.microsoft.com/office/powerpoint/2010/main" val="204636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DFEBF-3966-A468-C420-32DFDA33E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24B1E25-FB32-18F0-2DA4-7CC6608EB21D}"/>
              </a:ext>
            </a:extLst>
          </p:cNvPr>
          <p:cNvGrpSpPr/>
          <p:nvPr/>
        </p:nvGrpSpPr>
        <p:grpSpPr>
          <a:xfrm>
            <a:off x="1384042" y="2184704"/>
            <a:ext cx="6354878" cy="2783533"/>
            <a:chOff x="1384042" y="2187213"/>
            <a:chExt cx="6354878" cy="2600377"/>
          </a:xfrm>
          <a:solidFill>
            <a:srgbClr val="C8DEB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36A23C-49F0-782F-45D9-F3008111F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0460" y="2187213"/>
              <a:ext cx="0" cy="890800"/>
            </a:xfrm>
            <a:prstGeom prst="line">
              <a:avLst/>
            </a:prstGeom>
            <a:grp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: Rounded Corners 45">
              <a:extLst>
                <a:ext uri="{FF2B5EF4-FFF2-40B4-BE49-F238E27FC236}">
                  <a16:creationId xmlns:a16="http://schemas.microsoft.com/office/drawing/2014/main" id="{862E878E-2C64-3E68-7241-3EBDB9098512}"/>
                </a:ext>
              </a:extLst>
            </p:cNvPr>
            <p:cNvSpPr/>
            <p:nvPr/>
          </p:nvSpPr>
          <p:spPr>
            <a:xfrm>
              <a:off x="1384042" y="2668208"/>
              <a:ext cx="6354878" cy="2119382"/>
            </a:xfrm>
            <a:custGeom>
              <a:avLst/>
              <a:gdLst>
                <a:gd name="connsiteX0" fmla="*/ 0 w 2017524"/>
                <a:gd name="connsiteY0" fmla="*/ 88861 h 1094753"/>
                <a:gd name="connsiteX1" fmla="*/ 88861 w 2017524"/>
                <a:gd name="connsiteY1" fmla="*/ 0 h 1094753"/>
                <a:gd name="connsiteX2" fmla="*/ 1928663 w 2017524"/>
                <a:gd name="connsiteY2" fmla="*/ 0 h 1094753"/>
                <a:gd name="connsiteX3" fmla="*/ 2017524 w 2017524"/>
                <a:gd name="connsiteY3" fmla="*/ 88861 h 1094753"/>
                <a:gd name="connsiteX4" fmla="*/ 2017524 w 2017524"/>
                <a:gd name="connsiteY4" fmla="*/ 1005892 h 1094753"/>
                <a:gd name="connsiteX5" fmla="*/ 1928663 w 2017524"/>
                <a:gd name="connsiteY5" fmla="*/ 1094753 h 1094753"/>
                <a:gd name="connsiteX6" fmla="*/ 88861 w 2017524"/>
                <a:gd name="connsiteY6" fmla="*/ 1094753 h 1094753"/>
                <a:gd name="connsiteX7" fmla="*/ 0 w 2017524"/>
                <a:gd name="connsiteY7" fmla="*/ 1005892 h 1094753"/>
                <a:gd name="connsiteX8" fmla="*/ 0 w 2017524"/>
                <a:gd name="connsiteY8" fmla="*/ 88861 h 1094753"/>
                <a:gd name="connsiteX0" fmla="*/ 12 w 2017536"/>
                <a:gd name="connsiteY0" fmla="*/ 88861 h 1095103"/>
                <a:gd name="connsiteX1" fmla="*/ 88873 w 2017536"/>
                <a:gd name="connsiteY1" fmla="*/ 0 h 1095103"/>
                <a:gd name="connsiteX2" fmla="*/ 1928675 w 2017536"/>
                <a:gd name="connsiteY2" fmla="*/ 0 h 1095103"/>
                <a:gd name="connsiteX3" fmla="*/ 2017536 w 2017536"/>
                <a:gd name="connsiteY3" fmla="*/ 88861 h 1095103"/>
                <a:gd name="connsiteX4" fmla="*/ 2017536 w 2017536"/>
                <a:gd name="connsiteY4" fmla="*/ 1005892 h 1095103"/>
                <a:gd name="connsiteX5" fmla="*/ 1928675 w 2017536"/>
                <a:gd name="connsiteY5" fmla="*/ 1094753 h 1095103"/>
                <a:gd name="connsiteX6" fmla="*/ 88873 w 2017536"/>
                <a:gd name="connsiteY6" fmla="*/ 1094753 h 1095103"/>
                <a:gd name="connsiteX7" fmla="*/ 12 w 2017536"/>
                <a:gd name="connsiteY7" fmla="*/ 1005892 h 1095103"/>
                <a:gd name="connsiteX8" fmla="*/ 12 w 2017536"/>
                <a:gd name="connsiteY8" fmla="*/ 88861 h 1095103"/>
                <a:gd name="connsiteX0" fmla="*/ 751 w 2018275"/>
                <a:gd name="connsiteY0" fmla="*/ 88861 h 1094849"/>
                <a:gd name="connsiteX1" fmla="*/ 89612 w 2018275"/>
                <a:gd name="connsiteY1" fmla="*/ 0 h 1094849"/>
                <a:gd name="connsiteX2" fmla="*/ 1929414 w 2018275"/>
                <a:gd name="connsiteY2" fmla="*/ 0 h 1094849"/>
                <a:gd name="connsiteX3" fmla="*/ 2018275 w 2018275"/>
                <a:gd name="connsiteY3" fmla="*/ 88861 h 1094849"/>
                <a:gd name="connsiteX4" fmla="*/ 2018275 w 2018275"/>
                <a:gd name="connsiteY4" fmla="*/ 1005892 h 1094849"/>
                <a:gd name="connsiteX5" fmla="*/ 1929414 w 2018275"/>
                <a:gd name="connsiteY5" fmla="*/ 1094753 h 1094849"/>
                <a:gd name="connsiteX6" fmla="*/ 89612 w 2018275"/>
                <a:gd name="connsiteY6" fmla="*/ 1094753 h 1094849"/>
                <a:gd name="connsiteX7" fmla="*/ 751 w 2018275"/>
                <a:gd name="connsiteY7" fmla="*/ 1005892 h 1094849"/>
                <a:gd name="connsiteX8" fmla="*/ 751 w 2018275"/>
                <a:gd name="connsiteY8" fmla="*/ 88861 h 109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275" h="1094849">
                  <a:moveTo>
                    <a:pt x="751" y="88861"/>
                  </a:moveTo>
                  <a:cubicBezTo>
                    <a:pt x="751" y="39784"/>
                    <a:pt x="40535" y="0"/>
                    <a:pt x="89612" y="0"/>
                  </a:cubicBezTo>
                  <a:lnTo>
                    <a:pt x="1929414" y="0"/>
                  </a:lnTo>
                  <a:cubicBezTo>
                    <a:pt x="1978491" y="0"/>
                    <a:pt x="2018275" y="39784"/>
                    <a:pt x="2018275" y="88861"/>
                  </a:cubicBezTo>
                  <a:lnTo>
                    <a:pt x="2018275" y="1005892"/>
                  </a:lnTo>
                  <a:cubicBezTo>
                    <a:pt x="2018275" y="1054969"/>
                    <a:pt x="1978491" y="1094753"/>
                    <a:pt x="1929414" y="1094753"/>
                  </a:cubicBezTo>
                  <a:lnTo>
                    <a:pt x="89612" y="1094753"/>
                  </a:lnTo>
                  <a:cubicBezTo>
                    <a:pt x="-14233" y="1097134"/>
                    <a:pt x="751" y="1054969"/>
                    <a:pt x="751" y="1005892"/>
                  </a:cubicBezTo>
                  <a:lnTo>
                    <a:pt x="751" y="88861"/>
                  </a:lnTo>
                  <a:close/>
                </a:path>
              </a:pathLst>
            </a:custGeom>
            <a:gradFill>
              <a:gsLst>
                <a:gs pos="51000">
                  <a:srgbClr val="D6E6FC"/>
                </a:gs>
                <a:gs pos="0">
                  <a:schemeClr val="tx2"/>
                </a:gs>
                <a:gs pos="100000">
                  <a:srgbClr val="FFFFFF"/>
                </a:gs>
              </a:gsLst>
              <a:lin ang="5400000" scaled="1"/>
            </a:gra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AE097D9-40B9-9709-C49E-A7096F2323C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1854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E097D9-40B9-9709-C49E-A7096F2323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0F0C18EF-E3C0-2757-856C-4BB4B4F09911}"/>
              </a:ext>
            </a:extLst>
          </p:cNvPr>
          <p:cNvSpPr txBox="1">
            <a:spLocks/>
          </p:cNvSpPr>
          <p:nvPr/>
        </p:nvSpPr>
        <p:spPr>
          <a:xfrm>
            <a:off x="617261" y="105615"/>
            <a:ext cx="7567200" cy="44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Segment 3 – Opportunity in office design improvement for regular employees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BCBA6-AF25-DAD9-3597-52D7143B7F7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E2E479C-0F48-CF23-42CA-642B05454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042" y="1263803"/>
            <a:ext cx="1920240" cy="9590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Home Anchors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bg1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bg1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39% Sales, Mktg, HR, Mgmt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33% Tech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E18E30-CEAA-30D1-BBA9-22A0F0631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880" y="1263803"/>
            <a:ext cx="1920240" cy="9590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Hybrid Force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1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25% Architecture &amp; Construction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31% Tech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  <a:cs typeface="Arial"/>
              </a:rPr>
              <a:t>22% </a:t>
            </a: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Sales, Mktg, HR, Mgmt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C2EC619-008D-2EE7-36FC-C5A4C63B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150" y="1263801"/>
            <a:ext cx="1920240" cy="95900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3">
                  <a:lumMod val="60000"/>
                  <a:lumOff val="40000"/>
                  <a:tint val="23500"/>
                  <a:satMod val="160000"/>
                </a:schemeClr>
              </a:gs>
            </a:gsLst>
            <a:lin ang="54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Office Cohort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algn="ctr">
              <a:spcAft>
                <a:spcPct val="0"/>
              </a:spcAft>
              <a:buClrTx/>
              <a:buNone/>
              <a:defRPr/>
            </a:pPr>
            <a:r>
              <a:rPr lang="en-US" altLang="en-US" sz="9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/>
              </a:rPr>
              <a:t>33% Architecture &amp; Construction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22% Environment &amp; Transport</a:t>
            </a:r>
          </a:p>
        </p:txBody>
      </p:sp>
      <p:pic>
        <p:nvPicPr>
          <p:cNvPr id="11" name="Graphic 10" descr="Work from home house with solid fill">
            <a:extLst>
              <a:ext uri="{FF2B5EF4-FFF2-40B4-BE49-F238E27FC236}">
                <a16:creationId xmlns:a16="http://schemas.microsoft.com/office/drawing/2014/main" id="{DD19ECDD-2B9B-05C8-764B-27BCAF1136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493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B6F2C9F3-0BD5-317E-1413-CCD4D8CC22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8262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0580504-13E3-4DA3-0E5D-CF03F034AC7E}"/>
              </a:ext>
            </a:extLst>
          </p:cNvPr>
          <p:cNvSpPr txBox="1"/>
          <p:nvPr/>
        </p:nvSpPr>
        <p:spPr>
          <a:xfrm>
            <a:off x="2384919" y="718797"/>
            <a:ext cx="43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Productivity and Preference of Work Location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9E3FC4-0008-AC24-ADAE-5A02994568C8}"/>
              </a:ext>
            </a:extLst>
          </p:cNvPr>
          <p:cNvCxnSpPr/>
          <p:nvPr/>
        </p:nvCxnSpPr>
        <p:spPr>
          <a:xfrm flipH="1">
            <a:off x="1384042" y="1087200"/>
            <a:ext cx="308772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216227-1862-D48F-E55A-2E3192053F6A}"/>
              </a:ext>
            </a:extLst>
          </p:cNvPr>
          <p:cNvCxnSpPr>
            <a:cxnSpLocks/>
          </p:cNvCxnSpPr>
          <p:nvPr/>
        </p:nvCxnSpPr>
        <p:spPr>
          <a:xfrm>
            <a:off x="4673670" y="1087200"/>
            <a:ext cx="308772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641E65-CDF9-6072-A36A-AC024AFA94C8}"/>
              </a:ext>
            </a:extLst>
          </p:cNvPr>
          <p:cNvCxnSpPr>
            <a:cxnSpLocks/>
          </p:cNvCxnSpPr>
          <p:nvPr/>
        </p:nvCxnSpPr>
        <p:spPr>
          <a:xfrm>
            <a:off x="3045600" y="2699576"/>
            <a:ext cx="0" cy="226865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95ABC-B0C3-C1C8-972B-0219FCFF313C}"/>
              </a:ext>
            </a:extLst>
          </p:cNvPr>
          <p:cNvCxnSpPr>
            <a:cxnSpLocks/>
          </p:cNvCxnSpPr>
          <p:nvPr/>
        </p:nvCxnSpPr>
        <p:spPr>
          <a:xfrm flipH="1">
            <a:off x="1384042" y="3067233"/>
            <a:ext cx="635487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00A784-B77D-BDE9-463A-38400236E679}"/>
              </a:ext>
            </a:extLst>
          </p:cNvPr>
          <p:cNvCxnSpPr>
            <a:cxnSpLocks/>
          </p:cNvCxnSpPr>
          <p:nvPr/>
        </p:nvCxnSpPr>
        <p:spPr>
          <a:xfrm>
            <a:off x="5996930" y="2699576"/>
            <a:ext cx="0" cy="226865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069F34-64DB-BC1B-2236-E002191370B4}"/>
              </a:ext>
            </a:extLst>
          </p:cNvPr>
          <p:cNvSpPr txBox="1"/>
          <p:nvPr/>
        </p:nvSpPr>
        <p:spPr>
          <a:xfrm>
            <a:off x="1778906" y="2743413"/>
            <a:ext cx="1169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PROBLEM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4C110-D124-AA83-3DB9-7A5F79027F2D}"/>
              </a:ext>
            </a:extLst>
          </p:cNvPr>
          <p:cNvSpPr txBox="1"/>
          <p:nvPr/>
        </p:nvSpPr>
        <p:spPr>
          <a:xfrm>
            <a:off x="3862330" y="2749406"/>
            <a:ext cx="2639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" panose="00000500000000000000" pitchFamily="2" charset="0"/>
              </a:rPr>
              <a:t>PREFERENCE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9F0134-E3C9-5A90-35D7-938383B435B3}"/>
              </a:ext>
            </a:extLst>
          </p:cNvPr>
          <p:cNvSpPr txBox="1"/>
          <p:nvPr/>
        </p:nvSpPr>
        <p:spPr>
          <a:xfrm>
            <a:off x="6052691" y="2734127"/>
            <a:ext cx="16862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Montserrat" panose="00000500000000000000" pitchFamily="2" charset="0"/>
              </a:rPr>
              <a:t>SATISFACTION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F27C406C-805F-0887-B819-8447A8C530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002303" y="3476084"/>
            <a:ext cx="537227" cy="53722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7" name="Graphic 26" descr="Meeting with solid fill">
            <a:extLst>
              <a:ext uri="{FF2B5EF4-FFF2-40B4-BE49-F238E27FC236}">
                <a16:creationId xmlns:a16="http://schemas.microsoft.com/office/drawing/2014/main" id="{D33B3D25-DC5C-94C2-1E3E-D8D6E3302F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39948" y="3511592"/>
            <a:ext cx="537228" cy="53722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859CCE88-0582-418D-29A2-8CD1D39DEF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542041" y="3504393"/>
            <a:ext cx="537228" cy="53722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83DF7890-B388-56F8-849A-F1A4C0C996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537856" y="3525994"/>
            <a:ext cx="537227" cy="537227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1">
            <a:extLst>
              <a:ext uri="{FF2B5EF4-FFF2-40B4-BE49-F238E27FC236}">
                <a16:creationId xmlns:a16="http://schemas.microsoft.com/office/drawing/2014/main" id="{54F6BBA6-ACBE-2051-CE58-CB105536A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5508" y="4042110"/>
            <a:ext cx="1250816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Layout Distraction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20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algn="ctr">
              <a:spcAft>
                <a:spcPct val="0"/>
              </a:spcAft>
              <a:buClrTx/>
              <a:buNone/>
            </a:pPr>
            <a: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Highest time lost due to layout navigational issues in workplace</a:t>
            </a: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20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20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0" name="Rectangle 1">
            <a:extLst>
              <a:ext uri="{FF2B5EF4-FFF2-40B4-BE49-F238E27FC236}">
                <a16:creationId xmlns:a16="http://schemas.microsoft.com/office/drawing/2014/main" id="{FEE17331-8E7F-63DB-0751-2D224F9D2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1311" y="4048819"/>
            <a:ext cx="1321218" cy="832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Perceived Collab Quotient</a:t>
            </a:r>
            <a:b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endParaRPr kumimoji="0" lang="en-US" altLang="en-US" sz="1200" b="0" i="0" u="none" strike="noStrike" kern="0" cap="none" spc="0" normalizeH="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algn="ctr">
              <a:spcAft>
                <a:spcPct val="0"/>
              </a:spcAft>
              <a:buClrTx/>
              <a:buNone/>
              <a:defRPr/>
            </a:pPr>
            <a: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Access to Managers, Clients, coworkers etc. is</a:t>
            </a:r>
            <a:b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better in office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7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1" name="Rectangle 1">
            <a:extLst>
              <a:ext uri="{FF2B5EF4-FFF2-40B4-BE49-F238E27FC236}">
                <a16:creationId xmlns:a16="http://schemas.microsoft.com/office/drawing/2014/main" id="{59481E42-1710-F653-3C07-86BE23CC9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045" y="4063219"/>
            <a:ext cx="1321219" cy="83278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Proximity to </a:t>
            </a:r>
            <a:b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Co-workers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en-US" sz="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algn="ctr">
              <a:spcAft>
                <a:spcPct val="0"/>
              </a:spcAft>
              <a:buClrTx/>
              <a:buNone/>
              <a:defRPr/>
            </a:pPr>
            <a:r>
              <a:rPr lang="en-US" altLang="en-US" sz="6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Arial"/>
              </a:rPr>
              <a:t>Being close to co-workers is an important factor for work</a:t>
            </a:r>
            <a:endParaRPr kumimoji="0" lang="en-US" altLang="en-US" sz="6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800" b="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42B8F61D-55C2-53DB-2B33-EAEB17D26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5860" y="4077619"/>
            <a:ext cx="1321218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Office Design</a:t>
            </a:r>
          </a:p>
          <a:p>
            <a:pPr algn="ctr">
              <a:spcAft>
                <a:spcPct val="0"/>
              </a:spcAft>
              <a:buClrTx/>
              <a:buNone/>
            </a:pPr>
            <a:br>
              <a:rPr kumimoji="0" lang="en-US" altLang="en-US" sz="7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endParaRPr kumimoji="0" lang="en-US" altLang="en-US" sz="7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algn="ctr">
              <a:spcAft>
                <a:spcPct val="0"/>
              </a:spcAft>
              <a:buClrTx/>
              <a:buNone/>
              <a:defRPr/>
            </a:pPr>
            <a:b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r>
              <a:rPr kumimoji="0" lang="en-US" altLang="en-US" sz="6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Not satisfactory for those frequent to the office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700" b="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4C1C53E5-1627-929B-AAD9-B07EF8118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4531" y="3119703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2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53 min/week</a:t>
            </a:r>
          </a:p>
        </p:txBody>
      </p:sp>
      <p:sp>
        <p:nvSpPr>
          <p:cNvPr id="44" name="Rectangle 1">
            <a:extLst>
              <a:ext uri="{FF2B5EF4-FFF2-40B4-BE49-F238E27FC236}">
                <a16:creationId xmlns:a16="http://schemas.microsoft.com/office/drawing/2014/main" id="{5BE2979A-2B49-79D9-D0CF-226D153F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0045" y="3090903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1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Important (3.9/5)</a:t>
            </a:r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4DC50296-56B1-7022-6B92-B50223794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923" y="3148503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1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Better at office (3.6/5)</a:t>
            </a: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54DFD1BD-B3DB-8BA7-EBB4-3F4281E94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546" y="3169282"/>
            <a:ext cx="1501053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1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Needs Improvement</a:t>
            </a:r>
            <a:r>
              <a:rPr lang="en-US" altLang="en-US" sz="11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1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(3.9/5)</a:t>
            </a:r>
          </a:p>
        </p:txBody>
      </p:sp>
    </p:spTree>
    <p:extLst>
      <p:ext uri="{BB962C8B-B14F-4D97-AF65-F5344CB8AC3E}">
        <p14:creationId xmlns:p14="http://schemas.microsoft.com/office/powerpoint/2010/main" val="136539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CE92B82-86F3-9DAE-CCB0-A8B46E3F36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8797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CE92B82-86F3-9DAE-CCB0-A8B46E3F3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2E3E6EA-111F-56AA-553A-86DC364360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7975" y="1515976"/>
            <a:ext cx="7715250" cy="996824"/>
          </a:xfrm>
        </p:spPr>
        <p:txBody>
          <a:bodyPr vert="horz"/>
          <a:lstStyle/>
          <a:p>
            <a:pPr algn="ctr"/>
            <a:r>
              <a:rPr lang="en-US" sz="540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20BBE8-E596-B9A7-45B8-8DA2E0F1DD2F}"/>
              </a:ext>
            </a:extLst>
          </p:cNvPr>
          <p:cNvCxnSpPr>
            <a:cxnSpLocks/>
          </p:cNvCxnSpPr>
          <p:nvPr/>
        </p:nvCxnSpPr>
        <p:spPr>
          <a:xfrm>
            <a:off x="848025" y="2514150"/>
            <a:ext cx="76752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FD4DE-5080-3797-4944-5B38A6175CD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6956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3A38698F-CD2A-A404-6C41-8EB52C439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0A93320-7EC9-0B16-62EE-233C094071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48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532" imgH="530" progId="TCLayout.ActiveDocument.1">
                  <p:embed/>
                </p:oleObj>
              </mc:Choice>
              <mc:Fallback>
                <p:oleObj name="think-cell Slide" r:id="rId21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0A93320-7EC9-0B16-62EE-233C094071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A77B02AA-1E1B-88C3-FA63-1A5E7061162A}"/>
              </a:ext>
            </a:extLst>
          </p:cNvPr>
          <p:cNvGrpSpPr/>
          <p:nvPr/>
        </p:nvGrpSpPr>
        <p:grpSpPr>
          <a:xfrm>
            <a:off x="468004" y="1320261"/>
            <a:ext cx="3030096" cy="2911374"/>
            <a:chOff x="468004" y="1320261"/>
            <a:chExt cx="3030096" cy="2911374"/>
          </a:xfrm>
        </p:grpSpPr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053C49E5-C91B-22D7-59D4-68B3DEA11BFF}"/>
                </a:ext>
              </a:extLst>
            </p:cNvPr>
            <p:cNvSpPr txBox="1"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563060" y="1329498"/>
              <a:ext cx="14107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ts val="200"/>
                </a:spcBef>
                <a:spcAft>
                  <a:spcPct val="0"/>
                </a:spcAft>
                <a:buClr>
                  <a:schemeClr val="tx1"/>
                </a:buClr>
                <a:buNone/>
              </a:pPr>
              <a:r>
                <a:rPr lang="en-US" altLang="en-US" sz="11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Cubicles/Focus Rooms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AEC08BE0-0B10-4A74-AD14-256BF5872CAA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rot="16200000" flipV="1">
              <a:off x="2535095" y="1326188"/>
              <a:ext cx="779869" cy="1146138"/>
            </a:xfrm>
            <a:prstGeom prst="bentConnector2">
              <a:avLst/>
            </a:prstGeom>
            <a:ln w="28575">
              <a:solidFill>
                <a:srgbClr val="596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7855BC01-0A4F-9175-3A45-2B72D44B9FF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V="1">
              <a:off x="2351960" y="3137336"/>
              <a:ext cx="1146140" cy="812727"/>
            </a:xfrm>
            <a:prstGeom prst="bentConnector2">
              <a:avLst/>
            </a:prstGeom>
            <a:ln w="28575">
              <a:solidFill>
                <a:srgbClr val="596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27" descr="Mute ringer outline">
              <a:extLst>
                <a:ext uri="{FF2B5EF4-FFF2-40B4-BE49-F238E27FC236}">
                  <a16:creationId xmlns:a16="http://schemas.microsoft.com/office/drawing/2014/main" id="{2765165B-AE97-2B87-DBFD-658951F19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1973839" y="1320261"/>
              <a:ext cx="378121" cy="378121"/>
            </a:xfrm>
            <a:prstGeom prst="rect">
              <a:avLst/>
            </a:prstGeom>
          </p:spPr>
        </p:pic>
        <p:pic>
          <p:nvPicPr>
            <p:cNvPr id="29" name="Graphic 28" descr="Headphones outline">
              <a:extLst>
                <a:ext uri="{FF2B5EF4-FFF2-40B4-BE49-F238E27FC236}">
                  <a16:creationId xmlns:a16="http://schemas.microsoft.com/office/drawing/2014/main" id="{778CDF90-6257-8125-CA3C-467D1D82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1946683" y="2492541"/>
              <a:ext cx="441445" cy="441445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E525B8-EAC4-8071-079D-EF5EEAF297C5}"/>
                </a:ext>
              </a:extLst>
            </p:cNvPr>
            <p:cNvCxnSpPr>
              <a:endCxn id="29" idx="3"/>
            </p:cNvCxnSpPr>
            <p:nvPr/>
          </p:nvCxnSpPr>
          <p:spPr>
            <a:xfrm flipH="1">
              <a:off x="2388128" y="2713264"/>
              <a:ext cx="931919" cy="0"/>
            </a:xfrm>
            <a:prstGeom prst="line">
              <a:avLst/>
            </a:prstGeom>
            <a:ln w="28575">
              <a:solidFill>
                <a:srgbClr val="596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EF70106F-5486-9B32-6510-FEBDB588530E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572560" y="2579312"/>
              <a:ext cx="140127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ts val="200"/>
                </a:spcBef>
                <a:spcAft>
                  <a:spcPct val="0"/>
                </a:spcAft>
                <a:buClr>
                  <a:schemeClr val="tx1"/>
                </a:buClr>
                <a:buNone/>
              </a:pPr>
              <a:r>
                <a:rPr lang="en-US" altLang="en-US" sz="11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Noise Cancelling Headphones</a:t>
              </a: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9BB6FD1A-85AF-A84C-8C8F-564BA0E107C0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468004" y="3698156"/>
              <a:ext cx="1466174" cy="533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ts val="200"/>
                </a:spcBef>
                <a:spcAft>
                  <a:spcPct val="0"/>
                </a:spcAft>
                <a:buClr>
                  <a:schemeClr val="tx1"/>
                </a:buClr>
                <a:buNone/>
              </a:pPr>
              <a:r>
                <a:rPr lang="en-US" altLang="en-US" sz="11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Strategic </a:t>
              </a:r>
            </a:p>
            <a:p>
              <a:pPr algn="ctr">
                <a:spcBef>
                  <a:spcPts val="200"/>
                </a:spcBef>
                <a:spcAft>
                  <a:spcPct val="0"/>
                </a:spcAft>
                <a:buClr>
                  <a:schemeClr val="tx1"/>
                </a:buClr>
                <a:buNone/>
              </a:pPr>
              <a:r>
                <a:rPr lang="en-US" altLang="en-US" sz="11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Workplace Redesign</a:t>
              </a:r>
            </a:p>
          </p:txBody>
        </p:sp>
        <p:pic>
          <p:nvPicPr>
            <p:cNvPr id="36" name="Graphic 35" descr="Work from home desk outline">
              <a:extLst>
                <a:ext uri="{FF2B5EF4-FFF2-40B4-BE49-F238E27FC236}">
                  <a16:creationId xmlns:a16="http://schemas.microsoft.com/office/drawing/2014/main" id="{57B4FEA0-A378-91DC-B1AB-7BF0E29F3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910514" y="3729340"/>
              <a:ext cx="441446" cy="44144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FA256BE-3150-79DA-E496-3CAB5149C1C5}"/>
              </a:ext>
            </a:extLst>
          </p:cNvPr>
          <p:cNvGrpSpPr/>
          <p:nvPr/>
        </p:nvGrpSpPr>
        <p:grpSpPr>
          <a:xfrm>
            <a:off x="5217312" y="907200"/>
            <a:ext cx="3350688" cy="1752578"/>
            <a:chOff x="5746421" y="1013850"/>
            <a:chExt cx="3350688" cy="1752578"/>
          </a:xfrm>
        </p:grpSpPr>
        <p:grpSp>
          <p:nvGrpSpPr>
            <p:cNvPr id="53" name="Group 62">
              <a:extLst>
                <a:ext uri="{FF2B5EF4-FFF2-40B4-BE49-F238E27FC236}">
                  <a16:creationId xmlns:a16="http://schemas.microsoft.com/office/drawing/2014/main" id="{84018FC0-D9C2-6726-C40E-4962D3F7375F}"/>
                </a:ext>
              </a:extLst>
            </p:cNvPr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 flipH="1">
              <a:off x="5746421" y="1514175"/>
              <a:ext cx="434975" cy="168275"/>
              <a:chOff x="2247900" y="2009933"/>
              <a:chExt cx="434837" cy="167609"/>
            </a:xfrm>
          </p:grpSpPr>
          <p:sp>
            <p:nvSpPr>
              <p:cNvPr id="54" name="Oval 9">
                <a:extLst>
                  <a:ext uri="{FF2B5EF4-FFF2-40B4-BE49-F238E27FC236}">
                    <a16:creationId xmlns:a16="http://schemas.microsoft.com/office/drawing/2014/main" id="{D061056E-482A-F3EC-5A8C-5344FA144A3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 rot="16200000" flipH="1">
                <a:off x="2515245" y="2010051"/>
                <a:ext cx="167609" cy="1673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Aft>
                    <a:spcPct val="500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16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</a:pPr>
                <a:endParaRPr lang="en-US" altLang="en-US" sz="1200" b="0" i="0"/>
              </a:p>
            </p:txBody>
          </p:sp>
          <p:cxnSp>
            <p:nvCxnSpPr>
              <p:cNvPr id="55" name="Straight Connector 7">
                <a:extLst>
                  <a:ext uri="{FF2B5EF4-FFF2-40B4-BE49-F238E27FC236}">
                    <a16:creationId xmlns:a16="http://schemas.microsoft.com/office/drawing/2014/main" id="{D4CC1DE7-F1DB-FABC-E896-591AA15A49D1}"/>
                  </a:ext>
                </a:extLst>
              </p:cNvPr>
              <p:cNvCxnSpPr>
                <a:cxnSpLocks noChangeShapeType="1"/>
              </p:cNvCxnSpPr>
              <p:nvPr>
                <p:custDataLst>
                  <p:tags r:id="rId15"/>
                </p:custDataLst>
              </p:nvPr>
            </p:nvCxnSpPr>
            <p:spPr bwMode="auto">
              <a:xfrm>
                <a:off x="2247900" y="2177542"/>
                <a:ext cx="356147" cy="0"/>
              </a:xfrm>
              <a:prstGeom prst="line">
                <a:avLst/>
              </a:prstGeom>
              <a:noFill/>
              <a:ln w="28575" algn="ctr">
                <a:solidFill>
                  <a:srgbClr val="7F7F7F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9DE008D-664A-1DDB-76AD-D11EB05626CE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 rot="5400000" flipH="1" flipV="1">
              <a:off x="6803445" y="472764"/>
              <a:ext cx="1752578" cy="283475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endParaRPr lang="en-US" sz="1400" b="0"/>
            </a:p>
          </p:txBody>
        </p:sp>
        <p:cxnSp>
          <p:nvCxnSpPr>
            <p:cNvPr id="59" name="Straight Connector 4">
              <a:extLst>
                <a:ext uri="{FF2B5EF4-FFF2-40B4-BE49-F238E27FC236}">
                  <a16:creationId xmlns:a16="http://schemas.microsoft.com/office/drawing/2014/main" id="{58BEBA0A-C31C-2827-53B7-6FE072C3B4BA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 bwMode="auto">
            <a:xfrm flipV="1">
              <a:off x="6181396" y="1013850"/>
              <a:ext cx="0" cy="1752578"/>
            </a:xfrm>
            <a:prstGeom prst="line">
              <a:avLst/>
            </a:prstGeom>
            <a:noFill/>
            <a:ln w="28575" algn="ctr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" name="TextBox 7">
              <a:extLst>
                <a:ext uri="{FF2B5EF4-FFF2-40B4-BE49-F238E27FC236}">
                  <a16:creationId xmlns:a16="http://schemas.microsoft.com/office/drawing/2014/main" id="{F991BD1B-6E15-8F04-6A17-36B6C04FCEB1}"/>
                </a:ext>
              </a:extLst>
            </p:cNvPr>
            <p:cNvSpPr txBox="1"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6337822" y="1854454"/>
              <a:ext cx="189063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ts val="200"/>
                </a:spcBef>
                <a:spcAft>
                  <a:spcPct val="0"/>
                </a:spcAft>
                <a:buNone/>
              </a:pPr>
              <a:endParaRPr lang="en-US" altLang="en-US" sz="1100" b="0" i="0">
                <a:latin typeface="Montserrat" panose="00000500000000000000" pitchFamily="2" charset="0"/>
              </a:endParaRPr>
            </a:p>
          </p:txBody>
        </p:sp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49617236-8765-B028-D1B8-35F8F91C79ED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5217312" y="3448799"/>
            <a:ext cx="3266169" cy="1214419"/>
            <a:chOff x="5217891" y="4305228"/>
            <a:chExt cx="3266677" cy="121490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1C5E06-1A6B-A815-2CFD-724640BE28C9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 rot="5400000" flipH="1" flipV="1">
              <a:off x="6495436" y="3531001"/>
              <a:ext cx="1214904" cy="276336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endParaRPr lang="en-US" sz="1400" b="0"/>
            </a:p>
          </p:txBody>
        </p:sp>
        <p:grpSp>
          <p:nvGrpSpPr>
            <p:cNvPr id="27" name="Group 67">
              <a:extLst>
                <a:ext uri="{FF2B5EF4-FFF2-40B4-BE49-F238E27FC236}">
                  <a16:creationId xmlns:a16="http://schemas.microsoft.com/office/drawing/2014/main" id="{DD1C783F-2FB7-3642-241C-8F9DD50745E3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 flipH="1">
              <a:off x="5217891" y="4587434"/>
              <a:ext cx="412863" cy="167609"/>
              <a:chOff x="2269874" y="2009933"/>
              <a:chExt cx="412863" cy="167609"/>
            </a:xfrm>
          </p:grpSpPr>
          <p:sp>
            <p:nvSpPr>
              <p:cNvPr id="32" name="Oval 9">
                <a:extLst>
                  <a:ext uri="{FF2B5EF4-FFF2-40B4-BE49-F238E27FC236}">
                    <a16:creationId xmlns:a16="http://schemas.microsoft.com/office/drawing/2014/main" id="{735E57AA-FB3D-092F-4C47-AFF890A838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 rot="16200000" flipH="1">
                <a:off x="2515245" y="2010051"/>
                <a:ext cx="167609" cy="1673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Aft>
                    <a:spcPct val="500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16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</a:pPr>
                <a:endParaRPr lang="en-US" altLang="en-US" sz="1200" b="0" i="0"/>
              </a:p>
            </p:txBody>
          </p:sp>
          <p:cxnSp>
            <p:nvCxnSpPr>
              <p:cNvPr id="33" name="Straight Connector 7">
                <a:extLst>
                  <a:ext uri="{FF2B5EF4-FFF2-40B4-BE49-F238E27FC236}">
                    <a16:creationId xmlns:a16="http://schemas.microsoft.com/office/drawing/2014/main" id="{6F287B5A-0F62-B29B-9A79-F9815B5001DB}"/>
                  </a:ext>
                </a:extLst>
              </p:cNvPr>
              <p:cNvCxnSpPr>
                <a:cxnSpLocks noChangeShapeType="1"/>
              </p:cNvCxnSpPr>
              <p:nvPr>
                <p:custDataLst>
                  <p:tags r:id="rId9"/>
                </p:custDataLst>
              </p:nvPr>
            </p:nvCxnSpPr>
            <p:spPr bwMode="auto">
              <a:xfrm>
                <a:off x="2269874" y="2027584"/>
                <a:ext cx="355656" cy="0"/>
              </a:xfrm>
              <a:prstGeom prst="line">
                <a:avLst/>
              </a:prstGeom>
              <a:noFill/>
              <a:ln w="28575" algn="ctr">
                <a:solidFill>
                  <a:srgbClr val="90A2CF"/>
                </a:solidFill>
                <a:round/>
                <a:headEnd/>
                <a:tailEnd type="oval" w="med" len="med"/>
              </a:ln>
              <a:effectLst/>
            </p:spPr>
          </p:cxnSp>
        </p:grp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501D50FD-C60E-A042-A494-E6361853A1C1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 bwMode="auto">
            <a:xfrm flipV="1">
              <a:off x="5652934" y="4305228"/>
              <a:ext cx="0" cy="1214904"/>
            </a:xfrm>
            <a:prstGeom prst="line">
              <a:avLst/>
            </a:prstGeom>
            <a:noFill/>
            <a:ln w="28575" algn="ctr">
              <a:solidFill>
                <a:srgbClr val="90A2CF"/>
              </a:solidFill>
              <a:round/>
              <a:headEnd/>
              <a:tailEnd/>
            </a:ln>
            <a:effectLst/>
          </p:spPr>
        </p:cxnSp>
      </p:grpSp>
      <p:sp>
        <p:nvSpPr>
          <p:cNvPr id="73" name="TextBox 7">
            <a:extLst>
              <a:ext uri="{FF2B5EF4-FFF2-40B4-BE49-F238E27FC236}">
                <a16:creationId xmlns:a16="http://schemas.microsoft.com/office/drawing/2014/main" id="{C15EADF6-7070-ACD4-3C45-299B49FD2BBC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5794168" y="1132470"/>
            <a:ext cx="2720237" cy="139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Noise Distractions </a:t>
            </a:r>
            <a:r>
              <a:rPr lang="en-US" altLang="en-US" sz="14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–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More than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2 Productive Hours Lost</a:t>
            </a:r>
            <a:r>
              <a:rPr lang="en-US" altLang="en-US" sz="11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000" b="0" i="0" baseline="3000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1</a:t>
            </a:r>
            <a:endParaRPr lang="en-US" altLang="en-US" sz="900" b="0" i="0" baseline="3000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100" b="0" i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100" b="0" i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Concentration Demanding </a:t>
            </a:r>
            <a:b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</a:b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Tasks – ~22% better</a:t>
            </a:r>
            <a:r>
              <a:rPr lang="en-US" altLang="en-US" sz="1100" b="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performance in</a:t>
            </a:r>
            <a:r>
              <a:rPr lang="en-US" altLang="en-US" sz="1100" b="0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quieter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work areas </a:t>
            </a:r>
            <a:r>
              <a:rPr lang="en-US" altLang="en-US" sz="1000" b="0" i="0" baseline="3000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2</a:t>
            </a:r>
            <a:endParaRPr lang="en-US" altLang="en-US" sz="1100" b="0" i="0" baseline="3000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7" name="TextBox 7">
            <a:extLst>
              <a:ext uri="{FF2B5EF4-FFF2-40B4-BE49-F238E27FC236}">
                <a16:creationId xmlns:a16="http://schemas.microsoft.com/office/drawing/2014/main" id="{2DF39BA0-E15A-7FA0-7916-78C3C3B1BE6C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5808713" y="3576392"/>
            <a:ext cx="2561303" cy="9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Facilitate</a:t>
            </a:r>
            <a:r>
              <a:rPr lang="en-US" altLang="en-US" sz="1100" i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focused work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at the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office</a:t>
            </a: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100" b="0" i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Ensure</a:t>
            </a:r>
            <a:r>
              <a:rPr lang="en-US" altLang="en-US" sz="1100" b="0" i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collaboration</a:t>
            </a:r>
            <a:r>
              <a:rPr lang="en-US" altLang="en-US" sz="1100" b="0" i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does</a:t>
            </a:r>
            <a:r>
              <a:rPr lang="en-US" altLang="en-US" sz="1100" b="0" i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not disturb others </a:t>
            </a:r>
            <a:endParaRPr lang="en-US" altLang="en-US" sz="1100" i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7481F3-8575-D83F-713B-E73614A4A2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6799" y="0"/>
            <a:ext cx="7516800" cy="738871"/>
          </a:xfrm>
        </p:spPr>
        <p:txBody>
          <a:bodyPr vert="horz"/>
          <a:lstStyle/>
          <a:p>
            <a:r>
              <a:rPr lang="en-US" sz="1600">
                <a:solidFill>
                  <a:srgbClr val="000000"/>
                </a:solidFill>
              </a:rPr>
              <a:t>Designated focus areas &amp; re-imagined workspace design can help enhance productivity in concentration-heavy tasks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E937D2B2-43A4-774E-66CB-8071B411AB0F}"/>
              </a:ext>
            </a:extLst>
          </p:cNvPr>
          <p:cNvGrpSpPr>
            <a:grpSpLocks/>
          </p:cNvGrpSpPr>
          <p:nvPr/>
        </p:nvGrpSpPr>
        <p:grpSpPr bwMode="auto">
          <a:xfrm>
            <a:off x="3017915" y="1360665"/>
            <a:ext cx="2534784" cy="2604230"/>
            <a:chOff x="3096650" y="1731140"/>
            <a:chExt cx="3155009" cy="3202091"/>
          </a:xfrm>
        </p:grpSpPr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4A22672C-9415-89A2-CF85-670A97095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650" y="2591084"/>
              <a:ext cx="1513295" cy="14748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i="0">
                  <a:solidFill>
                    <a:schemeClr val="bg1"/>
                  </a:solidFill>
                  <a:latin typeface="Montserrat" panose="00000500000000000000" pitchFamily="2" charset="0"/>
                </a:rPr>
                <a:t>Initiatives</a:t>
              </a:r>
            </a:p>
          </p:txBody>
        </p:sp>
        <p:sp>
          <p:nvSpPr>
            <p:cNvPr id="21" name="Oval 47">
              <a:extLst>
                <a:ext uri="{FF2B5EF4-FFF2-40B4-BE49-F238E27FC236}">
                  <a16:creationId xmlns:a16="http://schemas.microsoft.com/office/drawing/2014/main" id="{070A82DE-2A08-FA70-AF2C-87806FDDE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933" y="1731140"/>
              <a:ext cx="1513295" cy="147482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i="0">
                  <a:solidFill>
                    <a:schemeClr val="bg1"/>
                  </a:solidFill>
                  <a:latin typeface="Montserrat" panose="00000500000000000000" pitchFamily="2" charset="0"/>
                </a:rPr>
                <a:t>Rationale</a:t>
              </a:r>
              <a:endParaRPr lang="en-US" altLang="en-US" i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C22B01C-C0D6-DDFD-F548-92DCF8072FC2}"/>
                </a:ext>
              </a:extLst>
            </p:cNvPr>
            <p:cNvSpPr/>
            <p:nvPr/>
          </p:nvSpPr>
          <p:spPr bwMode="auto">
            <a:xfrm>
              <a:off x="4737933" y="3458416"/>
              <a:ext cx="1513726" cy="14748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 eaLnBrk="1" hangingPunct="1"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2" charset="0"/>
                  <a:cs typeface="Arial" charset="0"/>
                </a:rPr>
                <a:t>Impact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C9FB3-C9B7-F0C9-71A8-9F40072C56A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5BA3E-AD1F-3CA7-B33B-659F4F20DC89}"/>
              </a:ext>
            </a:extLst>
          </p:cNvPr>
          <p:cNvSpPr txBox="1"/>
          <p:nvPr/>
        </p:nvSpPr>
        <p:spPr>
          <a:xfrm>
            <a:off x="9131" y="4886485"/>
            <a:ext cx="9134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latin typeface="Montserrat" panose="00000500000000000000" pitchFamily="2" charset="0"/>
              </a:rPr>
              <a:t>1. Calculated as Per Week Per Employee</a:t>
            </a:r>
          </a:p>
          <a:p>
            <a:r>
              <a:rPr lang="en-US" sz="600">
                <a:latin typeface="Montserrat" panose="00000500000000000000" pitchFamily="2" charset="0"/>
              </a:rPr>
              <a:t>2. </a:t>
            </a:r>
            <a:r>
              <a:rPr lang="en-US" sz="600" err="1">
                <a:latin typeface="Montserrat" panose="00000500000000000000" pitchFamily="2" charset="0"/>
              </a:rPr>
              <a:t>Jahncke</a:t>
            </a:r>
            <a:r>
              <a:rPr lang="en-US" sz="600">
                <a:latin typeface="Montserrat" panose="00000500000000000000" pitchFamily="2" charset="0"/>
              </a:rPr>
              <a:t>, H., &amp; Hallman, D. M. (2020). Objective measures of cognitive performance in activity-based workplaces and traditional office types. Journal of Environmental Psychology, 72, 101503. https://doi.org/10.1016/j.jenvp.2020.101503</a:t>
            </a:r>
          </a:p>
        </p:txBody>
      </p:sp>
    </p:spTree>
    <p:extLst>
      <p:ext uri="{BB962C8B-B14F-4D97-AF65-F5344CB8AC3E}">
        <p14:creationId xmlns:p14="http://schemas.microsoft.com/office/powerpoint/2010/main" val="329206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5108233F-DC65-4B93-8424-157ED593A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4BF007B-0247-6B8F-9D95-FF66EF2F29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520672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532" imgH="530" progId="TCLayout.ActiveDocument.1">
                  <p:embed/>
                </p:oleObj>
              </mc:Choice>
              <mc:Fallback>
                <p:oleObj name="think-cell Slide" r:id="rId21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4BF007B-0247-6B8F-9D95-FF66EF2F29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3927FE36-3465-527D-6C42-6ED0CF47CB67}"/>
              </a:ext>
            </a:extLst>
          </p:cNvPr>
          <p:cNvGrpSpPr/>
          <p:nvPr/>
        </p:nvGrpSpPr>
        <p:grpSpPr>
          <a:xfrm>
            <a:off x="450431" y="1320261"/>
            <a:ext cx="3047669" cy="2850525"/>
            <a:chOff x="450431" y="1320261"/>
            <a:chExt cx="3047669" cy="2850525"/>
          </a:xfrm>
        </p:grpSpPr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FEF15AEB-4983-574E-A8E4-6FA0D28D0804}"/>
                </a:ext>
              </a:extLst>
            </p:cNvPr>
            <p:cNvSpPr txBox="1"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563060" y="1329498"/>
              <a:ext cx="14107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ts val="200"/>
                </a:spcBef>
                <a:spcAft>
                  <a:spcPct val="0"/>
                </a:spcAft>
                <a:buClr>
                  <a:schemeClr val="tx1"/>
                </a:buClr>
                <a:buNone/>
              </a:pPr>
              <a:r>
                <a:rPr lang="en-US" altLang="en-US" sz="11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Merit Spotlight Program</a:t>
              </a:r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13DD83CF-480E-995C-E1DC-E85EC202428B}"/>
                </a:ext>
              </a:extLst>
            </p:cNvPr>
            <p:cNvCxnSpPr>
              <a:cxnSpLocks/>
              <a:endCxn id="28" idx="3"/>
            </p:cNvCxnSpPr>
            <p:nvPr/>
          </p:nvCxnSpPr>
          <p:spPr>
            <a:xfrm rot="16200000" flipV="1">
              <a:off x="2535095" y="1326188"/>
              <a:ext cx="779869" cy="1146138"/>
            </a:xfrm>
            <a:prstGeom prst="bentConnector2">
              <a:avLst/>
            </a:prstGeom>
            <a:solidFill>
              <a:srgbClr val="596A85"/>
            </a:solidFill>
            <a:ln w="28575">
              <a:solidFill>
                <a:srgbClr val="596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E35C1A39-CDB0-028F-E56A-7AFF4FDBD08C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V="1">
              <a:off x="2351960" y="3137336"/>
              <a:ext cx="1146140" cy="812727"/>
            </a:xfrm>
            <a:prstGeom prst="bentConnector2">
              <a:avLst/>
            </a:prstGeom>
            <a:solidFill>
              <a:srgbClr val="596A85"/>
            </a:solidFill>
            <a:ln w="28575">
              <a:solidFill>
                <a:srgbClr val="596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27" descr="Medal outline">
              <a:extLst>
                <a:ext uri="{FF2B5EF4-FFF2-40B4-BE49-F238E27FC236}">
                  <a16:creationId xmlns:a16="http://schemas.microsoft.com/office/drawing/2014/main" id="{E4FA9218-CA2D-519C-8A15-9769F408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1973839" y="1320261"/>
              <a:ext cx="378121" cy="378121"/>
            </a:xfrm>
            <a:prstGeom prst="rect">
              <a:avLst/>
            </a:prstGeom>
          </p:spPr>
        </p:pic>
        <p:pic>
          <p:nvPicPr>
            <p:cNvPr id="29" name="Graphic 28" descr="Classroom outline">
              <a:extLst>
                <a:ext uri="{FF2B5EF4-FFF2-40B4-BE49-F238E27FC236}">
                  <a16:creationId xmlns:a16="http://schemas.microsoft.com/office/drawing/2014/main" id="{F907FF0D-08B2-8F9E-ADB7-02F7598B2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1946683" y="2492541"/>
              <a:ext cx="441445" cy="441445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9C84E23-3903-CECC-094A-1A6C5743C72F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flipH="1">
              <a:off x="2388128" y="2713264"/>
              <a:ext cx="931919" cy="0"/>
            </a:xfrm>
            <a:prstGeom prst="line">
              <a:avLst/>
            </a:prstGeom>
            <a:solidFill>
              <a:srgbClr val="596A85"/>
            </a:solidFill>
            <a:ln w="28575">
              <a:solidFill>
                <a:srgbClr val="596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CF45A8EC-EA9E-F92C-5921-FADCCDA30908}"/>
                </a:ext>
              </a:extLst>
            </p:cNvPr>
            <p:cNvSpPr txBox="1"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50431" y="2487112"/>
              <a:ext cx="1401279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ts val="200"/>
                </a:spcBef>
                <a:spcAft>
                  <a:spcPct val="0"/>
                </a:spcAft>
                <a:buClr>
                  <a:schemeClr val="tx1"/>
                </a:buClr>
                <a:buNone/>
              </a:pPr>
              <a:r>
                <a:rPr lang="en-US" altLang="en-US" sz="11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Mentorship / Learning Initiatives</a:t>
              </a: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32A981A2-0301-DFB1-923E-D778518745FF}"/>
                </a:ext>
              </a:extLst>
            </p:cNvPr>
            <p:cNvSpPr txBox="1"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507664" y="3800768"/>
              <a:ext cx="14661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ts val="200"/>
                </a:spcBef>
                <a:spcAft>
                  <a:spcPct val="0"/>
                </a:spcAft>
                <a:buClr>
                  <a:schemeClr val="tx1"/>
                </a:buClr>
                <a:buNone/>
              </a:pPr>
              <a:r>
                <a:rPr lang="en-US" altLang="en-US" sz="11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Periodic Employee Pulse Check</a:t>
              </a:r>
            </a:p>
          </p:txBody>
        </p:sp>
        <p:pic>
          <p:nvPicPr>
            <p:cNvPr id="36" name="Graphic 35" descr="Arrow circle outline">
              <a:extLst>
                <a:ext uri="{FF2B5EF4-FFF2-40B4-BE49-F238E27FC236}">
                  <a16:creationId xmlns:a16="http://schemas.microsoft.com/office/drawing/2014/main" id="{1FEB9497-F8B4-D2C7-114F-53E17064C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910514" y="3729340"/>
              <a:ext cx="441446" cy="44144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A968807-8035-D3BE-CDAC-04AA4CBAADA6}"/>
              </a:ext>
            </a:extLst>
          </p:cNvPr>
          <p:cNvGrpSpPr/>
          <p:nvPr/>
        </p:nvGrpSpPr>
        <p:grpSpPr>
          <a:xfrm>
            <a:off x="5217312" y="907200"/>
            <a:ext cx="3350688" cy="1752578"/>
            <a:chOff x="5746421" y="1013850"/>
            <a:chExt cx="3350688" cy="1752578"/>
          </a:xfrm>
        </p:grpSpPr>
        <p:grpSp>
          <p:nvGrpSpPr>
            <p:cNvPr id="53" name="Group 62">
              <a:extLst>
                <a:ext uri="{FF2B5EF4-FFF2-40B4-BE49-F238E27FC236}">
                  <a16:creationId xmlns:a16="http://schemas.microsoft.com/office/drawing/2014/main" id="{C6F4DD49-E1D6-B658-8828-DCBBD1C53F14}"/>
                </a:ext>
              </a:extLst>
            </p:cNvPr>
            <p:cNvGrpSpPr>
              <a:grpSpLocks/>
            </p:cNvGrpSpPr>
            <p:nvPr>
              <p:custDataLst>
                <p:tags r:id="rId10"/>
              </p:custDataLst>
            </p:nvPr>
          </p:nvGrpSpPr>
          <p:grpSpPr bwMode="auto">
            <a:xfrm flipH="1">
              <a:off x="5746421" y="1514175"/>
              <a:ext cx="434975" cy="168275"/>
              <a:chOff x="2247900" y="2009933"/>
              <a:chExt cx="434837" cy="167609"/>
            </a:xfrm>
          </p:grpSpPr>
          <p:sp>
            <p:nvSpPr>
              <p:cNvPr id="54" name="Oval 9">
                <a:extLst>
                  <a:ext uri="{FF2B5EF4-FFF2-40B4-BE49-F238E27FC236}">
                    <a16:creationId xmlns:a16="http://schemas.microsoft.com/office/drawing/2014/main" id="{CD777689-1022-A961-2BD7-EF4E1B8499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 rot="16200000" flipH="1">
                <a:off x="2515245" y="2010051"/>
                <a:ext cx="167609" cy="1673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Aft>
                    <a:spcPct val="500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16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</a:pPr>
                <a:endParaRPr lang="en-US" altLang="en-US" sz="1200" b="0" i="0"/>
              </a:p>
            </p:txBody>
          </p:sp>
          <p:cxnSp>
            <p:nvCxnSpPr>
              <p:cNvPr id="55" name="Straight Connector 7">
                <a:extLst>
                  <a:ext uri="{FF2B5EF4-FFF2-40B4-BE49-F238E27FC236}">
                    <a16:creationId xmlns:a16="http://schemas.microsoft.com/office/drawing/2014/main" id="{92750F26-8C79-6499-2C86-98BC607D407A}"/>
                  </a:ext>
                </a:extLst>
              </p:cNvPr>
              <p:cNvCxnSpPr>
                <a:cxnSpLocks noChangeShapeType="1"/>
              </p:cNvCxnSpPr>
              <p:nvPr>
                <p:custDataLst>
                  <p:tags r:id="rId15"/>
                </p:custDataLst>
              </p:nvPr>
            </p:nvCxnSpPr>
            <p:spPr bwMode="auto">
              <a:xfrm>
                <a:off x="2247900" y="2177542"/>
                <a:ext cx="356147" cy="0"/>
              </a:xfrm>
              <a:prstGeom prst="line">
                <a:avLst/>
              </a:prstGeom>
              <a:noFill/>
              <a:ln w="28575" algn="ctr">
                <a:solidFill>
                  <a:srgbClr val="7F7F7F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30C1D5B-22FE-B96E-C07C-F9545AD6A462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 rot="5400000" flipH="1" flipV="1">
              <a:off x="6803445" y="472764"/>
              <a:ext cx="1752578" cy="283475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endParaRPr lang="en-US" sz="1400" b="0"/>
            </a:p>
          </p:txBody>
        </p:sp>
        <p:cxnSp>
          <p:nvCxnSpPr>
            <p:cNvPr id="59" name="Straight Connector 4">
              <a:extLst>
                <a:ext uri="{FF2B5EF4-FFF2-40B4-BE49-F238E27FC236}">
                  <a16:creationId xmlns:a16="http://schemas.microsoft.com/office/drawing/2014/main" id="{4C75EB55-916F-87DE-4AE3-D1489F12915A}"/>
                </a:ext>
              </a:extLst>
            </p:cNvPr>
            <p:cNvCxnSpPr>
              <a:cxnSpLocks/>
            </p:cNvCxnSpPr>
            <p:nvPr>
              <p:custDataLst>
                <p:tags r:id="rId12"/>
              </p:custDataLst>
            </p:nvPr>
          </p:nvCxnSpPr>
          <p:spPr bwMode="auto">
            <a:xfrm flipV="1">
              <a:off x="6181396" y="1013850"/>
              <a:ext cx="0" cy="1752578"/>
            </a:xfrm>
            <a:prstGeom prst="line">
              <a:avLst/>
            </a:prstGeom>
            <a:noFill/>
            <a:ln w="28575" algn="ctr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" name="TextBox 7">
              <a:extLst>
                <a:ext uri="{FF2B5EF4-FFF2-40B4-BE49-F238E27FC236}">
                  <a16:creationId xmlns:a16="http://schemas.microsoft.com/office/drawing/2014/main" id="{F844DBE5-A679-4C91-064D-6C4A8D019A96}"/>
                </a:ext>
              </a:extLst>
            </p:cNvPr>
            <p:cNvSpPr txBox="1"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6337822" y="1854454"/>
              <a:ext cx="189063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ts val="200"/>
                </a:spcBef>
                <a:spcAft>
                  <a:spcPct val="0"/>
                </a:spcAft>
                <a:buNone/>
              </a:pPr>
              <a:endParaRPr lang="en-US" altLang="en-US" sz="1100" b="0" i="0">
                <a:latin typeface="Montserrat" panose="00000500000000000000" pitchFamily="2" charset="0"/>
              </a:endParaRPr>
            </a:p>
          </p:txBody>
        </p:sp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E72D0DC2-8C4A-9C53-A319-7B240ACE328D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5235715" y="3336774"/>
            <a:ext cx="3457853" cy="1479077"/>
            <a:chOff x="5217891" y="4305229"/>
            <a:chExt cx="3266677" cy="140570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91516B-F488-B3B6-1401-9FDF5358F1F1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 rot="5400000" flipH="1" flipV="1">
              <a:off x="6400037" y="3626400"/>
              <a:ext cx="1405702" cy="276336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endParaRPr lang="en-US" sz="1400" b="0"/>
            </a:p>
          </p:txBody>
        </p:sp>
        <p:grpSp>
          <p:nvGrpSpPr>
            <p:cNvPr id="27" name="Group 67">
              <a:extLst>
                <a:ext uri="{FF2B5EF4-FFF2-40B4-BE49-F238E27FC236}">
                  <a16:creationId xmlns:a16="http://schemas.microsoft.com/office/drawing/2014/main" id="{2D02636C-A831-3528-2DA6-CF920B929781}"/>
                </a:ext>
              </a:extLst>
            </p:cNvPr>
            <p:cNvGrpSpPr>
              <a:grpSpLocks/>
            </p:cNvGrpSpPr>
            <p:nvPr>
              <p:custDataLst>
                <p:tags r:id="rId6"/>
              </p:custDataLst>
            </p:nvPr>
          </p:nvGrpSpPr>
          <p:grpSpPr bwMode="auto">
            <a:xfrm flipH="1">
              <a:off x="5217891" y="4587434"/>
              <a:ext cx="412863" cy="167609"/>
              <a:chOff x="2269874" y="2009933"/>
              <a:chExt cx="412863" cy="167609"/>
            </a:xfrm>
          </p:grpSpPr>
          <p:sp>
            <p:nvSpPr>
              <p:cNvPr id="32" name="Oval 9">
                <a:extLst>
                  <a:ext uri="{FF2B5EF4-FFF2-40B4-BE49-F238E27FC236}">
                    <a16:creationId xmlns:a16="http://schemas.microsoft.com/office/drawing/2014/main" id="{714EBE32-6F78-0F69-48D1-D86F9E500A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 rot="16200000" flipH="1">
                <a:off x="2515245" y="2010051"/>
                <a:ext cx="167609" cy="1673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Aft>
                    <a:spcPct val="500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16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</a:pPr>
                <a:endParaRPr lang="en-US" altLang="en-US" sz="1200" b="0" i="0"/>
              </a:p>
            </p:txBody>
          </p:sp>
          <p:cxnSp>
            <p:nvCxnSpPr>
              <p:cNvPr id="33" name="Straight Connector 7">
                <a:extLst>
                  <a:ext uri="{FF2B5EF4-FFF2-40B4-BE49-F238E27FC236}">
                    <a16:creationId xmlns:a16="http://schemas.microsoft.com/office/drawing/2014/main" id="{BD6CEA60-B8A7-76D1-FF16-13D9BB97AE8C}"/>
                  </a:ext>
                </a:extLst>
              </p:cNvPr>
              <p:cNvCxnSpPr>
                <a:cxnSpLocks noChangeShapeType="1"/>
              </p:cNvCxnSpPr>
              <p:nvPr>
                <p:custDataLst>
                  <p:tags r:id="rId9"/>
                </p:custDataLst>
              </p:nvPr>
            </p:nvCxnSpPr>
            <p:spPr bwMode="auto">
              <a:xfrm>
                <a:off x="2269874" y="2027584"/>
                <a:ext cx="355656" cy="0"/>
              </a:xfrm>
              <a:prstGeom prst="line">
                <a:avLst/>
              </a:prstGeom>
              <a:noFill/>
              <a:ln w="28575" algn="ctr">
                <a:solidFill>
                  <a:srgbClr val="90A2CF"/>
                </a:solidFill>
                <a:round/>
                <a:headEnd/>
                <a:tailEnd type="oval" w="med" len="med"/>
              </a:ln>
              <a:effectLst/>
            </p:spPr>
          </p:cxnSp>
        </p:grp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F08DA5DE-04AF-83C9-5C81-489F00EB845C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 bwMode="auto">
            <a:xfrm flipV="1">
              <a:off x="5652934" y="4305229"/>
              <a:ext cx="0" cy="1405702"/>
            </a:xfrm>
            <a:prstGeom prst="line">
              <a:avLst/>
            </a:prstGeom>
            <a:noFill/>
            <a:ln w="28575" algn="ctr">
              <a:solidFill>
                <a:srgbClr val="90A2CF"/>
              </a:solidFill>
              <a:round/>
              <a:headEnd/>
              <a:tailEnd/>
            </a:ln>
            <a:effectLst/>
          </p:spPr>
        </p:cxnSp>
      </p:grpSp>
      <p:sp>
        <p:nvSpPr>
          <p:cNvPr id="73" name="TextBox 7">
            <a:extLst>
              <a:ext uri="{FF2B5EF4-FFF2-40B4-BE49-F238E27FC236}">
                <a16:creationId xmlns:a16="http://schemas.microsoft.com/office/drawing/2014/main" id="{95D17BFF-CCEC-613A-8A91-B6007264C3C0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5768487" y="1145008"/>
            <a:ext cx="289940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200" i="0">
                <a:latin typeface="Montserrat" panose="00000500000000000000" pitchFamily="2" charset="0"/>
              </a:rPr>
              <a:t>Low Org. Engagement Satisfaction Score </a:t>
            </a:r>
            <a:r>
              <a:rPr lang="en-US" altLang="en-US" sz="900" b="0" i="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</a:t>
            </a:r>
            <a:r>
              <a: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10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–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WFH employees </a:t>
            </a:r>
            <a:r>
              <a:rPr lang="en-US" altLang="en-US" sz="1200" i="0">
                <a:latin typeface="Montserrat" panose="00000500000000000000" pitchFamily="2" charset="0"/>
              </a:rPr>
              <a:t>(3.5/5)</a:t>
            </a:r>
            <a:endParaRPr lang="en-US" altLang="en-US" sz="1200" b="0" i="0" baseline="30000"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100" b="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100" b="0" i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200" i="0">
                <a:latin typeface="Montserrat" panose="00000500000000000000" pitchFamily="2" charset="0"/>
              </a:rPr>
              <a:t>Low Cultural Quotient </a:t>
            </a:r>
            <a:r>
              <a:rPr lang="en-US" altLang="en-US" sz="900" b="0" i="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2</a:t>
            </a:r>
            <a:r>
              <a:rPr lang="en-US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(leadership expectations, community building, purpose) </a:t>
            </a:r>
            <a:r>
              <a:rPr lang="en-US" altLang="en-US" sz="110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–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 WFH employees </a:t>
            </a:r>
            <a:r>
              <a:rPr lang="en-US" altLang="en-US" sz="1200" i="0">
                <a:latin typeface="Montserrat" panose="00000500000000000000" pitchFamily="2" charset="0"/>
              </a:rPr>
              <a:t>(2.7/5) </a:t>
            </a:r>
            <a:endParaRPr lang="en-US" altLang="en-US" sz="1100" i="0">
              <a:latin typeface="Montserrat" panose="00000500000000000000" pitchFamily="2" charset="0"/>
            </a:endParaRPr>
          </a:p>
        </p:txBody>
      </p:sp>
      <p:sp>
        <p:nvSpPr>
          <p:cNvPr id="87" name="TextBox 7">
            <a:extLst>
              <a:ext uri="{FF2B5EF4-FFF2-40B4-BE49-F238E27FC236}">
                <a16:creationId xmlns:a16="http://schemas.microsoft.com/office/drawing/2014/main" id="{8D0E0FFF-89AD-9622-5072-CEA3D72C374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5808713" y="3484059"/>
            <a:ext cx="2759287" cy="114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200" i="0">
                <a:latin typeface="Montserrat" panose="00000500000000000000" pitchFamily="2" charset="0"/>
              </a:rPr>
              <a:t>Recognition</a:t>
            </a:r>
            <a:r>
              <a:rPr lang="en-US" altLang="en-US" sz="1100" i="0">
                <a:latin typeface="Montserrat" panose="00000500000000000000" pitchFamily="2" charset="0"/>
              </a:rPr>
              <a:t> &amp; Engagement </a:t>
            </a:r>
            <a:r>
              <a:rPr lang="en-US" altLang="en-US" sz="1100" b="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–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Can increase</a:t>
            </a:r>
            <a:r>
              <a:rPr lang="en-US" altLang="en-US" sz="1100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100" i="0">
                <a:latin typeface="Montserrat" panose="00000500000000000000" pitchFamily="2" charset="0"/>
              </a:rPr>
              <a:t>productivity</a:t>
            </a:r>
            <a:r>
              <a:rPr lang="en-US" altLang="en-US" sz="11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100" b="0" i="0" baseline="3000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3</a:t>
            </a:r>
            <a:r>
              <a:rPr lang="en-US" altLang="en-US" sz="1100" b="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by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+7% </a:t>
            </a:r>
            <a:r>
              <a:rPr lang="en-US" altLang="en-US" sz="1200" b="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&amp;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reduce</a:t>
            </a:r>
            <a:r>
              <a:rPr lang="en-US" altLang="en-US" sz="1200" b="0" i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likelihood</a:t>
            </a:r>
            <a:r>
              <a:rPr lang="en-US" altLang="en-US" sz="110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of</a:t>
            </a:r>
            <a:r>
              <a:rPr lang="en-US" altLang="en-US" sz="110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quitting</a:t>
            </a:r>
            <a:r>
              <a:rPr lang="en-US" altLang="en-US" sz="1000" b="0" i="0" baseline="30000">
                <a:solidFill>
                  <a:schemeClr val="bg2">
                    <a:lumMod val="40000"/>
                    <a:lumOff val="60000"/>
                  </a:schemeClr>
                </a:solidFill>
                <a:latin typeface="Montserrat" panose="00000500000000000000" pitchFamily="2" charset="0"/>
              </a:rPr>
              <a:t>4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by 56% </a:t>
            </a:r>
            <a:r>
              <a:rPr lang="en-US" altLang="en-US" sz="900" b="0" i="0" baseline="3000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4</a:t>
            </a:r>
            <a:endParaRPr lang="en-US" altLang="en-US" sz="1100" b="0" i="0" baseline="3000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100" b="0" i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Drive</a:t>
            </a:r>
            <a:r>
              <a:rPr lang="en-US" altLang="en-US" sz="11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“ownership culture” </a:t>
            </a:r>
            <a:r>
              <a:rPr lang="en-US" altLang="en-US" sz="900" b="0" i="0" baseline="3000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5</a:t>
            </a:r>
            <a:endParaRPr lang="en-US" altLang="en-US" sz="800" b="0" i="0" baseline="3000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848C7-1D0D-8E06-91BF-2C71B92147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8400" y="1161"/>
            <a:ext cx="7487999" cy="731837"/>
          </a:xfrm>
        </p:spPr>
        <p:txBody>
          <a:bodyPr vert="horz"/>
          <a:lstStyle/>
          <a:p>
            <a:r>
              <a:rPr lang="en-US" sz="1600">
                <a:solidFill>
                  <a:srgbClr val="000000"/>
                </a:solidFill>
              </a:rPr>
              <a:t>Merit Recognition &amp; Development Opportunities to help drive a sense of purpose and ownership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4A9705C6-DB05-522E-5931-232B3EF649E8}"/>
              </a:ext>
            </a:extLst>
          </p:cNvPr>
          <p:cNvGrpSpPr>
            <a:grpSpLocks/>
          </p:cNvGrpSpPr>
          <p:nvPr/>
        </p:nvGrpSpPr>
        <p:grpSpPr bwMode="auto">
          <a:xfrm>
            <a:off x="3017915" y="1360665"/>
            <a:ext cx="2534784" cy="2604230"/>
            <a:chOff x="3096650" y="1731140"/>
            <a:chExt cx="3155009" cy="3202091"/>
          </a:xfrm>
        </p:grpSpPr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78F25916-EA4B-2918-51C0-068A19E30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650" y="2591084"/>
              <a:ext cx="1513295" cy="14748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i="0">
                  <a:solidFill>
                    <a:schemeClr val="bg1"/>
                  </a:solidFill>
                  <a:latin typeface="Montserrat" panose="00000500000000000000" pitchFamily="2" charset="0"/>
                </a:rPr>
                <a:t>Initiatives</a:t>
              </a:r>
            </a:p>
          </p:txBody>
        </p:sp>
        <p:sp>
          <p:nvSpPr>
            <p:cNvPr id="21" name="Oval 47">
              <a:extLst>
                <a:ext uri="{FF2B5EF4-FFF2-40B4-BE49-F238E27FC236}">
                  <a16:creationId xmlns:a16="http://schemas.microsoft.com/office/drawing/2014/main" id="{79EC2DD5-E1EF-EEB7-0632-8FB4E7BE6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933" y="1731140"/>
              <a:ext cx="1513295" cy="147482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i="0">
                  <a:solidFill>
                    <a:schemeClr val="bg1"/>
                  </a:solidFill>
                  <a:latin typeface="Montserrat" panose="00000500000000000000" pitchFamily="2" charset="0"/>
                </a:rPr>
                <a:t>Rationale</a:t>
              </a:r>
              <a:endParaRPr lang="en-US" altLang="en-US" i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0BCA52-0B8B-7856-0964-BAFD422FC359}"/>
                </a:ext>
              </a:extLst>
            </p:cNvPr>
            <p:cNvSpPr/>
            <p:nvPr/>
          </p:nvSpPr>
          <p:spPr bwMode="auto">
            <a:xfrm>
              <a:off x="4737933" y="3458416"/>
              <a:ext cx="1513726" cy="14748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 eaLnBrk="1" hangingPunct="1"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2" charset="0"/>
                  <a:cs typeface="Arial" charset="0"/>
                </a:rPr>
                <a:t>Impact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113F04-3CF5-DD98-7456-48B04BE1A1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4CECCB-45ED-C43A-2EC5-9A1864A25590}"/>
              </a:ext>
            </a:extLst>
          </p:cNvPr>
          <p:cNvSpPr txBox="1"/>
          <p:nvPr/>
        </p:nvSpPr>
        <p:spPr>
          <a:xfrm>
            <a:off x="0" y="4588341"/>
            <a:ext cx="83259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latin typeface="Montserrat" panose="00000500000000000000" pitchFamily="2" charset="0"/>
              </a:rPr>
              <a:t>1. Calculated on a scale of 0 (unsatisfied) to 5 (satisfied)</a:t>
            </a:r>
          </a:p>
          <a:p>
            <a:r>
              <a:rPr lang="en-US" sz="600">
                <a:latin typeface="Montserrat" panose="00000500000000000000" pitchFamily="2" charset="0"/>
              </a:rPr>
              <a:t>2. Calculated on a scale of 0 (unimportant) to 5 (important)</a:t>
            </a:r>
          </a:p>
          <a:p>
            <a:r>
              <a:rPr lang="en-US" sz="600">
                <a:latin typeface="Montserrat" panose="00000500000000000000" pitchFamily="2" charset="0"/>
              </a:rPr>
              <a:t>3. https://people.duke.edu/~dandan/webfiles/PapersPayoff/Scarcity_02June2015.pdf</a:t>
            </a:r>
          </a:p>
          <a:p>
            <a:r>
              <a:rPr lang="en-US" sz="600">
                <a:latin typeface="Montserrat" panose="00000500000000000000" pitchFamily="2" charset="0"/>
              </a:rPr>
              <a:t>4. https://www.cnbc.com/2022/05/31/recognition-is-an-effective-way-to-keep-employees-from-quitting-.html </a:t>
            </a:r>
            <a:br>
              <a:rPr lang="en-US" sz="600">
                <a:latin typeface="Montserrat" panose="00000500000000000000" pitchFamily="2" charset="0"/>
              </a:rPr>
            </a:br>
            <a:r>
              <a:rPr lang="en-US" sz="600">
                <a:latin typeface="Montserrat" panose="00000500000000000000" pitchFamily="2" charset="0"/>
              </a:rPr>
              <a:t>5. https://www.weinsteinspira.com/ownership-at-the-workplace-empowering-employees-to-drive-success/</a:t>
            </a:r>
          </a:p>
        </p:txBody>
      </p:sp>
    </p:spTree>
    <p:extLst>
      <p:ext uri="{BB962C8B-B14F-4D97-AF65-F5344CB8AC3E}">
        <p14:creationId xmlns:p14="http://schemas.microsoft.com/office/powerpoint/2010/main" val="1981069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D4A65FB-339A-B2BC-4155-257FFC3BBB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211113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532" imgH="530" progId="TCLayout.ActiveDocument.1">
                  <p:embed/>
                </p:oleObj>
              </mc:Choice>
              <mc:Fallback>
                <p:oleObj name="think-cell Slide" r:id="rId19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4A65FB-339A-B2BC-4155-257FFC3BBB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" name="Group 70">
            <a:extLst>
              <a:ext uri="{FF2B5EF4-FFF2-40B4-BE49-F238E27FC236}">
                <a16:creationId xmlns:a16="http://schemas.microsoft.com/office/drawing/2014/main" id="{56118B30-E879-BD52-3ED1-A141EE9B3DA3}"/>
              </a:ext>
            </a:extLst>
          </p:cNvPr>
          <p:cNvGrpSpPr/>
          <p:nvPr/>
        </p:nvGrpSpPr>
        <p:grpSpPr>
          <a:xfrm>
            <a:off x="5217312" y="907200"/>
            <a:ext cx="3350688" cy="1752578"/>
            <a:chOff x="5746421" y="1013850"/>
            <a:chExt cx="3350688" cy="1752578"/>
          </a:xfrm>
        </p:grpSpPr>
        <p:grpSp>
          <p:nvGrpSpPr>
            <p:cNvPr id="53" name="Group 62">
              <a:extLst>
                <a:ext uri="{FF2B5EF4-FFF2-40B4-BE49-F238E27FC236}">
                  <a16:creationId xmlns:a16="http://schemas.microsoft.com/office/drawing/2014/main" id="{283E8311-CEE4-39BE-A300-CB856EE24753}"/>
                </a:ext>
              </a:extLst>
            </p:cNvPr>
            <p:cNvGrpSpPr>
              <a:grpSpLocks/>
            </p:cNvGrpSpPr>
            <p:nvPr>
              <p:custDataLst>
                <p:tags r:id="rId11"/>
              </p:custDataLst>
            </p:nvPr>
          </p:nvGrpSpPr>
          <p:grpSpPr bwMode="auto">
            <a:xfrm flipH="1">
              <a:off x="5746421" y="1514175"/>
              <a:ext cx="434975" cy="168275"/>
              <a:chOff x="2247900" y="2009933"/>
              <a:chExt cx="434837" cy="167609"/>
            </a:xfrm>
          </p:grpSpPr>
          <p:sp>
            <p:nvSpPr>
              <p:cNvPr id="54" name="Oval 9">
                <a:extLst>
                  <a:ext uri="{FF2B5EF4-FFF2-40B4-BE49-F238E27FC236}">
                    <a16:creationId xmlns:a16="http://schemas.microsoft.com/office/drawing/2014/main" id="{DAA88CFF-AE49-D57A-2166-C06E545865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 rot="16200000" flipH="1">
                <a:off x="2515245" y="2010051"/>
                <a:ext cx="167609" cy="1673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Aft>
                    <a:spcPct val="500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16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</a:pPr>
                <a:endParaRPr lang="en-US" altLang="en-US" sz="1200" b="0" i="0"/>
              </a:p>
            </p:txBody>
          </p:sp>
          <p:cxnSp>
            <p:nvCxnSpPr>
              <p:cNvPr id="55" name="Straight Connector 7">
                <a:extLst>
                  <a:ext uri="{FF2B5EF4-FFF2-40B4-BE49-F238E27FC236}">
                    <a16:creationId xmlns:a16="http://schemas.microsoft.com/office/drawing/2014/main" id="{CCFB3FFD-9F5B-BEA9-847A-F144086BE84B}"/>
                  </a:ext>
                </a:extLst>
              </p:cNvPr>
              <p:cNvCxnSpPr>
                <a:cxnSpLocks noChangeShapeType="1"/>
              </p:cNvCxnSpPr>
              <p:nvPr>
                <p:custDataLst>
                  <p:tags r:id="rId16"/>
                </p:custDataLst>
              </p:nvPr>
            </p:nvCxnSpPr>
            <p:spPr bwMode="auto">
              <a:xfrm>
                <a:off x="2247900" y="2177542"/>
                <a:ext cx="356147" cy="0"/>
              </a:xfrm>
              <a:prstGeom prst="line">
                <a:avLst/>
              </a:prstGeom>
              <a:noFill/>
              <a:ln w="28575" algn="ctr">
                <a:solidFill>
                  <a:srgbClr val="7F7F7F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C5F1A32-F401-DBD4-90EC-F7616CE22E7D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 rot="5400000" flipH="1" flipV="1">
              <a:off x="6803445" y="472764"/>
              <a:ext cx="1752578" cy="283475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endParaRPr lang="en-US" sz="1400" b="0"/>
            </a:p>
          </p:txBody>
        </p:sp>
        <p:cxnSp>
          <p:nvCxnSpPr>
            <p:cNvPr id="59" name="Straight Connector 4">
              <a:extLst>
                <a:ext uri="{FF2B5EF4-FFF2-40B4-BE49-F238E27FC236}">
                  <a16:creationId xmlns:a16="http://schemas.microsoft.com/office/drawing/2014/main" id="{0D21AE3C-1E8A-0526-2FBA-2325C445FA86}"/>
                </a:ext>
              </a:extLst>
            </p:cNvPr>
            <p:cNvCxnSpPr>
              <a:cxnSpLocks/>
            </p:cNvCxnSpPr>
            <p:nvPr>
              <p:custDataLst>
                <p:tags r:id="rId13"/>
              </p:custDataLst>
            </p:nvPr>
          </p:nvCxnSpPr>
          <p:spPr bwMode="auto">
            <a:xfrm flipV="1">
              <a:off x="6181396" y="1013850"/>
              <a:ext cx="0" cy="1752578"/>
            </a:xfrm>
            <a:prstGeom prst="line">
              <a:avLst/>
            </a:prstGeom>
            <a:noFill/>
            <a:ln w="28575" algn="ctr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0" name="TextBox 7">
              <a:extLst>
                <a:ext uri="{FF2B5EF4-FFF2-40B4-BE49-F238E27FC236}">
                  <a16:creationId xmlns:a16="http://schemas.microsoft.com/office/drawing/2014/main" id="{4DADF261-8868-92BC-E121-32258FB35B07}"/>
                </a:ext>
              </a:extLst>
            </p:cNvPr>
            <p:cNvSpPr txBox="1"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6337822" y="1854454"/>
              <a:ext cx="1890636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ts val="200"/>
                </a:spcBef>
                <a:spcAft>
                  <a:spcPct val="0"/>
                </a:spcAft>
                <a:buNone/>
              </a:pPr>
              <a:endParaRPr lang="en-US" altLang="en-US" sz="1100" b="0" i="0">
                <a:latin typeface="Montserrat" panose="00000500000000000000" pitchFamily="2" charset="0"/>
              </a:endParaRPr>
            </a:p>
          </p:txBody>
        </p:sp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F0ED947B-426F-F204-2C01-41C07FF01DFB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5217312" y="3448800"/>
            <a:ext cx="3266169" cy="1214418"/>
            <a:chOff x="5217891" y="4305229"/>
            <a:chExt cx="3266677" cy="121490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95C6A8-0E98-1756-7084-48E1E3CF7089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 rot="5400000" flipH="1" flipV="1">
              <a:off x="6495436" y="3531001"/>
              <a:ext cx="1214904" cy="2763360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 eaLnBrk="1" hangingPunct="1">
                <a:defRPr/>
              </a:pPr>
              <a:endParaRPr lang="en-US" sz="1400" b="0"/>
            </a:p>
          </p:txBody>
        </p:sp>
        <p:grpSp>
          <p:nvGrpSpPr>
            <p:cNvPr id="27" name="Group 67">
              <a:extLst>
                <a:ext uri="{FF2B5EF4-FFF2-40B4-BE49-F238E27FC236}">
                  <a16:creationId xmlns:a16="http://schemas.microsoft.com/office/drawing/2014/main" id="{E3DCC40A-E5A2-1685-CE13-0AEF5CCD9383}"/>
                </a:ext>
              </a:extLst>
            </p:cNvPr>
            <p:cNvGrpSpPr>
              <a:grpSpLocks/>
            </p:cNvGrpSpPr>
            <p:nvPr>
              <p:custDataLst>
                <p:tags r:id="rId7"/>
              </p:custDataLst>
            </p:nvPr>
          </p:nvGrpSpPr>
          <p:grpSpPr bwMode="auto">
            <a:xfrm flipH="1">
              <a:off x="5217891" y="4587434"/>
              <a:ext cx="412863" cy="167609"/>
              <a:chOff x="2269874" y="2009933"/>
              <a:chExt cx="412863" cy="167609"/>
            </a:xfrm>
          </p:grpSpPr>
          <p:sp>
            <p:nvSpPr>
              <p:cNvPr id="32" name="Oval 9">
                <a:extLst>
                  <a:ext uri="{FF2B5EF4-FFF2-40B4-BE49-F238E27FC236}">
                    <a16:creationId xmlns:a16="http://schemas.microsoft.com/office/drawing/2014/main" id="{F0CB495A-4E84-8A63-44BC-EEFEE4F2FB7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 rot="16200000" flipH="1">
                <a:off x="2515245" y="2010051"/>
                <a:ext cx="167609" cy="1673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Aft>
                    <a:spcPct val="5000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•"/>
                  <a:defRPr sz="1600" b="1" i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Aft>
                    <a:spcPct val="500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–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50000"/>
                  </a:spcAft>
                  <a:buClr>
                    <a:schemeClr val="accent2"/>
                  </a:buClr>
                  <a:buChar char="•"/>
                  <a:defRPr sz="1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</a:pPr>
                <a:endParaRPr lang="en-US" altLang="en-US" sz="1200" b="0" i="0"/>
              </a:p>
            </p:txBody>
          </p:sp>
          <p:cxnSp>
            <p:nvCxnSpPr>
              <p:cNvPr id="33" name="Straight Connector 7">
                <a:extLst>
                  <a:ext uri="{FF2B5EF4-FFF2-40B4-BE49-F238E27FC236}">
                    <a16:creationId xmlns:a16="http://schemas.microsoft.com/office/drawing/2014/main" id="{FA7CA769-DA49-9AD3-F991-1076E616683D}"/>
                  </a:ext>
                </a:extLst>
              </p:cNvPr>
              <p:cNvCxnSpPr>
                <a:cxnSpLocks noChangeShapeType="1"/>
              </p:cNvCxnSpPr>
              <p:nvPr>
                <p:custDataLst>
                  <p:tags r:id="rId10"/>
                </p:custDataLst>
              </p:nvPr>
            </p:nvCxnSpPr>
            <p:spPr bwMode="auto">
              <a:xfrm>
                <a:off x="2269874" y="2027584"/>
                <a:ext cx="355656" cy="0"/>
              </a:xfrm>
              <a:prstGeom prst="line">
                <a:avLst/>
              </a:prstGeom>
              <a:noFill/>
              <a:ln w="28575" algn="ctr">
                <a:solidFill>
                  <a:srgbClr val="90A2CF"/>
                </a:solidFill>
                <a:round/>
                <a:headEnd/>
                <a:tailEnd type="oval" w="med" len="med"/>
              </a:ln>
              <a:effectLst/>
            </p:spPr>
          </p:cxnSp>
        </p:grp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7D19BAA9-FF07-4E94-401D-D079FF93A101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 bwMode="auto">
            <a:xfrm flipV="1">
              <a:off x="5652934" y="4305229"/>
              <a:ext cx="0" cy="1214904"/>
            </a:xfrm>
            <a:prstGeom prst="line">
              <a:avLst/>
            </a:prstGeom>
            <a:noFill/>
            <a:ln w="28575" algn="ctr">
              <a:solidFill>
                <a:srgbClr val="90A2CF"/>
              </a:solidFill>
              <a:round/>
              <a:headEnd/>
              <a:tailEnd/>
            </a:ln>
            <a:effectLst/>
          </p:spPr>
        </p:cxnSp>
      </p:grpSp>
      <p:sp>
        <p:nvSpPr>
          <p:cNvPr id="73" name="TextBox 7">
            <a:extLst>
              <a:ext uri="{FF2B5EF4-FFF2-40B4-BE49-F238E27FC236}">
                <a16:creationId xmlns:a16="http://schemas.microsoft.com/office/drawing/2014/main" id="{E39B8983-DE77-65AC-6602-2C0D36B40C71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5794168" y="1237625"/>
            <a:ext cx="2720237" cy="118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Office Layout Issues </a:t>
            </a:r>
            <a:r>
              <a:rPr lang="en-US" altLang="en-US" sz="14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-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Approx.</a:t>
            </a:r>
            <a:r>
              <a:rPr lang="en-US" altLang="en-US" sz="1100" b="0" i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1 Productive Hour Lost </a:t>
            </a:r>
            <a:r>
              <a:rPr lang="en-US" altLang="en-US" sz="1000" b="0" i="0" baseline="3000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1</a:t>
            </a:r>
            <a:endParaRPr lang="en-US" altLang="en-US" sz="900" b="0" i="0" baseline="3000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100" b="0" i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100" b="0" i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Visitor Distractions </a:t>
            </a:r>
            <a:r>
              <a:rPr lang="en-US" altLang="en-US" sz="1100" b="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-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More than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2 Productive Hours Lost </a:t>
            </a:r>
            <a:r>
              <a:rPr lang="en-US" altLang="en-US" sz="1000" b="0" i="0" baseline="3000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1</a:t>
            </a:r>
            <a:endParaRPr lang="en-US" altLang="en-US" sz="1100" b="0" i="0" baseline="30000">
              <a:solidFill>
                <a:schemeClr val="bg2">
                  <a:lumMod val="60000"/>
                  <a:lumOff val="4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7" name="TextBox 7">
            <a:extLst>
              <a:ext uri="{FF2B5EF4-FFF2-40B4-BE49-F238E27FC236}">
                <a16:creationId xmlns:a16="http://schemas.microsoft.com/office/drawing/2014/main" id="{3C7B8F76-76F8-9263-578B-D8FF2818A74D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5808713" y="3676418"/>
            <a:ext cx="2561303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Facilitate</a:t>
            </a:r>
            <a:r>
              <a:rPr lang="en-US" altLang="en-US" sz="1100" i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easy navigation </a:t>
            </a: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at the </a:t>
            </a:r>
            <a:r>
              <a:rPr lang="en-US" altLang="en-US" sz="11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office</a:t>
            </a: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en-US" sz="1100" b="0" i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171450" indent="-171450">
              <a:spcBef>
                <a:spcPts val="2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en-US" sz="1100" b="0" i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Foster</a:t>
            </a:r>
            <a:r>
              <a:rPr lang="en-US" altLang="en-US" sz="1100" b="0" i="0">
                <a:solidFill>
                  <a:schemeClr val="bg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altLang="en-US" sz="1200" i="0">
                <a:solidFill>
                  <a:schemeClr val="tx1">
                    <a:lumMod val="50000"/>
                  </a:schemeClr>
                </a:solidFill>
                <a:latin typeface="Montserrat" panose="00000500000000000000" pitchFamily="2" charset="0"/>
              </a:rPr>
              <a:t>effective collaboration</a:t>
            </a:r>
            <a:endParaRPr lang="en-US" altLang="en-US" sz="1100" i="0">
              <a:solidFill>
                <a:schemeClr val="tx1">
                  <a:lumMod val="5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A1BD13-29CB-D6ED-22CC-D90A70D027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9200" y="1161"/>
            <a:ext cx="7603199" cy="731837"/>
          </a:xfrm>
        </p:spPr>
        <p:txBody>
          <a:bodyPr vert="horz"/>
          <a:lstStyle/>
          <a:p>
            <a:r>
              <a:rPr lang="en-US" sz="1600">
                <a:solidFill>
                  <a:srgbClr val="000000"/>
                </a:solidFill>
              </a:rPr>
              <a:t>Personal Assistant for every employee - facilitate seamless navigation &amp; collaboration with coworkers around the office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0232F826-BE6B-B64C-5E85-DA2DC55DBA89}"/>
              </a:ext>
            </a:extLst>
          </p:cNvPr>
          <p:cNvGrpSpPr>
            <a:grpSpLocks/>
          </p:cNvGrpSpPr>
          <p:nvPr/>
        </p:nvGrpSpPr>
        <p:grpSpPr bwMode="auto">
          <a:xfrm>
            <a:off x="3017915" y="1360665"/>
            <a:ext cx="2534784" cy="2604230"/>
            <a:chOff x="3096650" y="1731140"/>
            <a:chExt cx="3155009" cy="3202091"/>
          </a:xfrm>
        </p:grpSpPr>
        <p:sp>
          <p:nvSpPr>
            <p:cNvPr id="20" name="Oval 3">
              <a:extLst>
                <a:ext uri="{FF2B5EF4-FFF2-40B4-BE49-F238E27FC236}">
                  <a16:creationId xmlns:a16="http://schemas.microsoft.com/office/drawing/2014/main" id="{B951EE68-AB38-8AB1-38C0-77F985312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650" y="2591084"/>
              <a:ext cx="1513295" cy="14748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i="0">
                  <a:solidFill>
                    <a:schemeClr val="bg1"/>
                  </a:solidFill>
                  <a:latin typeface="Montserrat" panose="00000500000000000000" pitchFamily="2" charset="0"/>
                </a:rPr>
                <a:t>Initiatives</a:t>
              </a:r>
            </a:p>
          </p:txBody>
        </p:sp>
        <p:sp>
          <p:nvSpPr>
            <p:cNvPr id="21" name="Oval 47">
              <a:extLst>
                <a:ext uri="{FF2B5EF4-FFF2-40B4-BE49-F238E27FC236}">
                  <a16:creationId xmlns:a16="http://schemas.microsoft.com/office/drawing/2014/main" id="{90B4EF33-158D-5480-D8C1-7533D1B16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9933" y="1731140"/>
              <a:ext cx="1513295" cy="147482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Aft>
                  <a:spcPct val="0"/>
                </a:spcAft>
                <a:buClrTx/>
                <a:buFontTx/>
                <a:buNone/>
              </a:pPr>
              <a:r>
                <a:rPr lang="en-US" altLang="en-US" sz="1400" i="0">
                  <a:solidFill>
                    <a:schemeClr val="bg1"/>
                  </a:solidFill>
                  <a:latin typeface="Montserrat" panose="00000500000000000000" pitchFamily="2" charset="0"/>
                </a:rPr>
                <a:t>Rationale</a:t>
              </a:r>
              <a:endParaRPr lang="en-US" altLang="en-US" i="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2A891C9-074E-59E5-BE4D-16A2BB47B048}"/>
                </a:ext>
              </a:extLst>
            </p:cNvPr>
            <p:cNvSpPr/>
            <p:nvPr/>
          </p:nvSpPr>
          <p:spPr bwMode="auto">
            <a:xfrm>
              <a:off x="4737933" y="3458416"/>
              <a:ext cx="1513726" cy="14748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 eaLnBrk="1" hangingPunct="1"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latin typeface="Montserrat" panose="00000500000000000000" pitchFamily="2" charset="0"/>
                  <a:cs typeface="Arial" charset="0"/>
                </a:rPr>
                <a:t>Impact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0B3CE2-F980-F0E2-4F87-7456A8BAC940}"/>
              </a:ext>
            </a:extLst>
          </p:cNvPr>
          <p:cNvGrpSpPr/>
          <p:nvPr/>
        </p:nvGrpSpPr>
        <p:grpSpPr>
          <a:xfrm>
            <a:off x="254807" y="2208371"/>
            <a:ext cx="2763106" cy="902811"/>
            <a:chOff x="556941" y="2261857"/>
            <a:chExt cx="2763106" cy="902811"/>
          </a:xfrm>
        </p:grpSpPr>
        <p:pic>
          <p:nvPicPr>
            <p:cNvPr id="116" name="Graphic 115" descr="Robot outline">
              <a:extLst>
                <a:ext uri="{FF2B5EF4-FFF2-40B4-BE49-F238E27FC236}">
                  <a16:creationId xmlns:a16="http://schemas.microsoft.com/office/drawing/2014/main" id="{A1A78884-635D-7B81-90C8-E7BDD1EB3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946683" y="2492541"/>
              <a:ext cx="441445" cy="441445"/>
            </a:xfrm>
            <a:prstGeom prst="rect">
              <a:avLst/>
            </a:prstGeom>
          </p:spPr>
        </p:pic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0A1600F-CD1C-36CE-11DE-472FAF1EC878}"/>
                </a:ext>
              </a:extLst>
            </p:cNvPr>
            <p:cNvCxnSpPr>
              <a:cxnSpLocks/>
              <a:endCxn id="116" idx="3"/>
            </p:cNvCxnSpPr>
            <p:nvPr/>
          </p:nvCxnSpPr>
          <p:spPr>
            <a:xfrm flipH="1">
              <a:off x="2388128" y="2713264"/>
              <a:ext cx="931919" cy="0"/>
            </a:xfrm>
            <a:prstGeom prst="line">
              <a:avLst/>
            </a:prstGeom>
            <a:ln w="28575">
              <a:solidFill>
                <a:srgbClr val="596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7">
              <a:extLst>
                <a:ext uri="{FF2B5EF4-FFF2-40B4-BE49-F238E27FC236}">
                  <a16:creationId xmlns:a16="http://schemas.microsoft.com/office/drawing/2014/main" id="{88B6507C-E1A4-EE31-50D6-BF71BBCA20CE}"/>
                </a:ext>
              </a:extLst>
            </p:cNvPr>
            <p:cNvSpPr txBox="1"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556941" y="2261857"/>
              <a:ext cx="1504401" cy="902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spcAft>
                  <a:spcPct val="50000"/>
                </a:spcAft>
                <a:buClr>
                  <a:schemeClr val="accent2"/>
                </a:buClr>
                <a:buFont typeface="Wingdings" panose="05000000000000000000" pitchFamily="2" charset="2"/>
                <a:buChar char="•"/>
                <a:defRPr sz="1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Aft>
                  <a:spcPct val="50000"/>
                </a:spcAft>
                <a:buClr>
                  <a:schemeClr val="accent2"/>
                </a:buClr>
                <a:buFont typeface="Arial" panose="020B0604020202020204" pitchFamily="34" charset="0"/>
                <a:buChar char="–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50000"/>
                </a:spcAft>
                <a:buClr>
                  <a:schemeClr val="accent2"/>
                </a:buClr>
                <a:buChar char="•"/>
                <a:defRPr sz="1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spcBef>
                  <a:spcPts val="200"/>
                </a:spcBef>
                <a:spcAft>
                  <a:spcPct val="0"/>
                </a:spcAft>
                <a:buClr>
                  <a:schemeClr val="tx1"/>
                </a:buClr>
                <a:buNone/>
              </a:pPr>
              <a:r>
                <a:rPr lang="en-US" altLang="en-US" sz="12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Workforce Copilot</a:t>
              </a:r>
              <a:br>
                <a:rPr lang="en-US" altLang="en-US" sz="12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</a:br>
              <a:endParaRPr lang="en-US" altLang="en-US" sz="1200" i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  <a:p>
              <a:pPr algn="ctr">
                <a:spcBef>
                  <a:spcPts val="200"/>
                </a:spcBef>
                <a:spcAft>
                  <a:spcPct val="0"/>
                </a:spcAft>
                <a:buClr>
                  <a:schemeClr val="tx1"/>
                </a:buClr>
                <a:buNone/>
              </a:pPr>
              <a:r>
                <a:rPr lang="en-US" altLang="en-US" sz="1100" b="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 generative AI driven personal office assistant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79F59-8D2B-F0E6-C03B-17C466EF471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36D38C-3EC1-A092-FDA1-8D2FD505BA2C}"/>
              </a:ext>
            </a:extLst>
          </p:cNvPr>
          <p:cNvSpPr txBox="1"/>
          <p:nvPr/>
        </p:nvSpPr>
        <p:spPr>
          <a:xfrm>
            <a:off x="0" y="4943445"/>
            <a:ext cx="52868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latin typeface="Montserrat" panose="00000500000000000000" pitchFamily="2" charset="0"/>
              </a:rPr>
              <a:t>1. Calculated as Per Week Per Employee</a:t>
            </a:r>
          </a:p>
        </p:txBody>
      </p:sp>
    </p:spTree>
    <p:extLst>
      <p:ext uri="{BB962C8B-B14F-4D97-AF65-F5344CB8AC3E}">
        <p14:creationId xmlns:p14="http://schemas.microsoft.com/office/powerpoint/2010/main" val="2612747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63EE7-4C88-B364-CBB1-A65C9667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D4908-5BD5-C214-FC94-EE9FF04D42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1C529A-F940-2F98-EE5E-E15190AE9FD4}"/>
              </a:ext>
            </a:extLst>
          </p:cNvPr>
          <p:cNvGrpSpPr/>
          <p:nvPr/>
        </p:nvGrpSpPr>
        <p:grpSpPr>
          <a:xfrm>
            <a:off x="453666" y="1189519"/>
            <a:ext cx="1206090" cy="3047426"/>
            <a:chOff x="432066" y="966319"/>
            <a:chExt cx="1206090" cy="304742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830D696-96F5-7451-131C-753FC51F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518064" y="966319"/>
              <a:ext cx="8936" cy="3047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446C92-7F35-4F43-9623-B070DD4118D5}"/>
                </a:ext>
              </a:extLst>
            </p:cNvPr>
            <p:cNvGrpSpPr/>
            <p:nvPr/>
          </p:nvGrpSpPr>
          <p:grpSpPr>
            <a:xfrm>
              <a:off x="432066" y="966319"/>
              <a:ext cx="1206090" cy="358258"/>
              <a:chOff x="432066" y="966319"/>
              <a:chExt cx="1206090" cy="358258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37DD9AA0-36E8-A844-8ABF-BA6580D1C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66" y="966319"/>
                <a:ext cx="1206090" cy="244201"/>
              </a:xfrm>
              <a:custGeom>
                <a:avLst/>
                <a:gdLst>
                  <a:gd name="T0" fmla="*/ 381 w 425"/>
                  <a:gd name="T1" fmla="*/ 0 h 89"/>
                  <a:gd name="T2" fmla="*/ 337 w 425"/>
                  <a:gd name="T3" fmla="*/ 39 h 89"/>
                  <a:gd name="T4" fmla="*/ 337 w 425"/>
                  <a:gd name="T5" fmla="*/ 39 h 89"/>
                  <a:gd name="T6" fmla="*/ 23 w 425"/>
                  <a:gd name="T7" fmla="*/ 40 h 89"/>
                  <a:gd name="T8" fmla="*/ 12 w 425"/>
                  <a:gd name="T9" fmla="*/ 32 h 89"/>
                  <a:gd name="T10" fmla="*/ 0 w 425"/>
                  <a:gd name="T11" fmla="*/ 45 h 89"/>
                  <a:gd name="T12" fmla="*/ 12 w 425"/>
                  <a:gd name="T13" fmla="*/ 57 h 89"/>
                  <a:gd name="T14" fmla="*/ 23 w 425"/>
                  <a:gd name="T15" fmla="*/ 49 h 89"/>
                  <a:gd name="T16" fmla="*/ 337 w 425"/>
                  <a:gd name="T17" fmla="*/ 50 h 89"/>
                  <a:gd name="T18" fmla="*/ 337 w 425"/>
                  <a:gd name="T19" fmla="*/ 50 h 89"/>
                  <a:gd name="T20" fmla="*/ 381 w 425"/>
                  <a:gd name="T21" fmla="*/ 89 h 89"/>
                  <a:gd name="T22" fmla="*/ 425 w 425"/>
                  <a:gd name="T23" fmla="*/ 45 h 89"/>
                  <a:gd name="T24" fmla="*/ 381 w 425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5" h="89">
                    <a:moveTo>
                      <a:pt x="381" y="0"/>
                    </a:moveTo>
                    <a:cubicBezTo>
                      <a:pt x="358" y="0"/>
                      <a:pt x="340" y="17"/>
                      <a:pt x="337" y="39"/>
                    </a:cubicBezTo>
                    <a:cubicBezTo>
                      <a:pt x="337" y="39"/>
                      <a:pt x="337" y="39"/>
                      <a:pt x="337" y="39"/>
                    </a:cubicBezTo>
                    <a:cubicBezTo>
                      <a:pt x="276" y="44"/>
                      <a:pt x="95" y="45"/>
                      <a:pt x="23" y="40"/>
                    </a:cubicBezTo>
                    <a:cubicBezTo>
                      <a:pt x="21" y="35"/>
                      <a:pt x="17" y="32"/>
                      <a:pt x="12" y="32"/>
                    </a:cubicBezTo>
                    <a:cubicBezTo>
                      <a:pt x="5" y="32"/>
                      <a:pt x="0" y="38"/>
                      <a:pt x="0" y="45"/>
                    </a:cubicBezTo>
                    <a:cubicBezTo>
                      <a:pt x="0" y="51"/>
                      <a:pt x="5" y="57"/>
                      <a:pt x="12" y="57"/>
                    </a:cubicBezTo>
                    <a:cubicBezTo>
                      <a:pt x="17" y="57"/>
                      <a:pt x="21" y="54"/>
                      <a:pt x="23" y="49"/>
                    </a:cubicBezTo>
                    <a:cubicBezTo>
                      <a:pt x="104" y="45"/>
                      <a:pt x="267" y="45"/>
                      <a:pt x="337" y="50"/>
                    </a:cubicBezTo>
                    <a:cubicBezTo>
                      <a:pt x="337" y="50"/>
                      <a:pt x="337" y="50"/>
                      <a:pt x="337" y="50"/>
                    </a:cubicBezTo>
                    <a:cubicBezTo>
                      <a:pt x="340" y="72"/>
                      <a:pt x="358" y="89"/>
                      <a:pt x="381" y="89"/>
                    </a:cubicBezTo>
                    <a:cubicBezTo>
                      <a:pt x="406" y="89"/>
                      <a:pt x="425" y="69"/>
                      <a:pt x="425" y="45"/>
                    </a:cubicBezTo>
                    <a:cubicBezTo>
                      <a:pt x="425" y="20"/>
                      <a:pt x="406" y="0"/>
                      <a:pt x="381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120015" tIns="60008" rIns="120015" bIns="60008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4725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14" name="Text Placeholder 32">
                <a:extLst>
                  <a:ext uri="{FF2B5EF4-FFF2-40B4-BE49-F238E27FC236}">
                    <a16:creationId xmlns:a16="http://schemas.microsoft.com/office/drawing/2014/main" id="{5F534659-0988-0484-225B-4D9C31AD7A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164" y="1112203"/>
                <a:ext cx="525599" cy="21237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700">
                    <a:solidFill>
                      <a:srgbClr val="000000"/>
                    </a:solidFill>
                    <a:latin typeface="Montserrat" panose="00000500000000000000" pitchFamily="2" charset="0"/>
                    <a:ea typeface="Lato" panose="020F0502020204030203" pitchFamily="34" charset="0"/>
                    <a:cs typeface="Lato" panose="020F0502020204030203" pitchFamily="34" charset="0"/>
                  </a:rPr>
                  <a:t>Employee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A146BC-8892-28F7-8196-230D5E976156}"/>
              </a:ext>
            </a:extLst>
          </p:cNvPr>
          <p:cNvGrpSpPr/>
          <p:nvPr/>
        </p:nvGrpSpPr>
        <p:grpSpPr>
          <a:xfrm>
            <a:off x="191873" y="2398284"/>
            <a:ext cx="1467883" cy="834602"/>
            <a:chOff x="170273" y="2175084"/>
            <a:chExt cx="1467883" cy="834602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BAE574B-38E1-4472-0858-ADCF663B1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19" name="Graphic 18" descr="Smart Phone outline">
              <a:extLst>
                <a:ext uri="{FF2B5EF4-FFF2-40B4-BE49-F238E27FC236}">
                  <a16:creationId xmlns:a16="http://schemas.microsoft.com/office/drawing/2014/main" id="{2C495A86-DBE5-A93D-BB62-8EB9A426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5799" y="2175084"/>
              <a:ext cx="338328" cy="338328"/>
            </a:xfrm>
            <a:prstGeom prst="rect">
              <a:avLst/>
            </a:prstGeom>
          </p:spPr>
        </p:pic>
        <p:sp>
          <p:nvSpPr>
            <p:cNvPr id="20" name="Text Placeholder 32">
              <a:extLst>
                <a:ext uri="{FF2B5EF4-FFF2-40B4-BE49-F238E27FC236}">
                  <a16:creationId xmlns:a16="http://schemas.microsoft.com/office/drawing/2014/main" id="{78CC1307-D445-3D6D-ABD9-FF453C40667E}"/>
                </a:ext>
              </a:extLst>
            </p:cNvPr>
            <p:cNvSpPr txBox="1">
              <a:spLocks/>
            </p:cNvSpPr>
            <p:nvPr/>
          </p:nvSpPr>
          <p:spPr>
            <a:xfrm>
              <a:off x="170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Ask the Workplace Copilot Assistant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AC2DB3-112F-103E-3022-5029845CD33D}"/>
              </a:ext>
            </a:extLst>
          </p:cNvPr>
          <p:cNvGrpSpPr/>
          <p:nvPr/>
        </p:nvGrpSpPr>
        <p:grpSpPr>
          <a:xfrm>
            <a:off x="1433462" y="3082099"/>
            <a:ext cx="1206090" cy="453482"/>
            <a:chOff x="1382065" y="2906592"/>
            <a:chExt cx="1206090" cy="45348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810B8F8D-0B30-E829-70DC-1D3FB266D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3115873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25" name="Graphic 24" descr="Thumbs up sign outline">
              <a:extLst>
                <a:ext uri="{FF2B5EF4-FFF2-40B4-BE49-F238E27FC236}">
                  <a16:creationId xmlns:a16="http://schemas.microsoft.com/office/drawing/2014/main" id="{0CD933C9-99A0-2F84-67B5-D9257E5D7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11129" y="2906592"/>
              <a:ext cx="338328" cy="338328"/>
            </a:xfrm>
            <a:prstGeom prst="rect">
              <a:avLst/>
            </a:prstGeom>
          </p:spPr>
        </p:pic>
      </p:grp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E21F5BE0-6251-C03A-1A37-EE4742AD8F13}"/>
              </a:ext>
            </a:extLst>
          </p:cNvPr>
          <p:cNvSpPr txBox="1">
            <a:spLocks/>
          </p:cNvSpPr>
          <p:nvPr/>
        </p:nvSpPr>
        <p:spPr>
          <a:xfrm>
            <a:off x="1673262" y="4172333"/>
            <a:ext cx="1097061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sz="700">
              <a:solidFill>
                <a:srgbClr val="00000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DBB48A-F34B-D051-4671-2D42539B62BB}"/>
              </a:ext>
            </a:extLst>
          </p:cNvPr>
          <p:cNvGrpSpPr/>
          <p:nvPr/>
        </p:nvGrpSpPr>
        <p:grpSpPr>
          <a:xfrm>
            <a:off x="1403665" y="1665464"/>
            <a:ext cx="1206090" cy="590961"/>
            <a:chOff x="1382065" y="1442264"/>
            <a:chExt cx="1206090" cy="590961"/>
          </a:xfrm>
        </p:grpSpPr>
        <p:pic>
          <p:nvPicPr>
            <p:cNvPr id="31" name="Picture 3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2FFD663-DFF3-316B-2448-46BAA03A0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239" r="10603" b="14284"/>
            <a:stretch/>
          </p:blipFill>
          <p:spPr>
            <a:xfrm>
              <a:off x="1908944" y="1442264"/>
              <a:ext cx="339908" cy="368068"/>
            </a:xfrm>
            <a:prstGeom prst="rect">
              <a:avLst/>
            </a:prstGeom>
          </p:spPr>
        </p:pic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7287169-2411-1AD0-6997-C3B01A39D8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1682837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 Placeholder 32">
              <a:extLst>
                <a:ext uri="{FF2B5EF4-FFF2-40B4-BE49-F238E27FC236}">
                  <a16:creationId xmlns:a16="http://schemas.microsoft.com/office/drawing/2014/main" id="{16939F32-98C5-B946-1C4B-9EDDC57D54EB}"/>
                </a:ext>
              </a:extLst>
            </p:cNvPr>
            <p:cNvSpPr txBox="1">
              <a:spLocks/>
            </p:cNvSpPr>
            <p:nvPr/>
          </p:nvSpPr>
          <p:spPr>
            <a:xfrm>
              <a:off x="1621866" y="1820851"/>
              <a:ext cx="916854" cy="21237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Has queries about the workplace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CCDAF0-A747-A735-3F0B-DF13A55D3B08}"/>
              </a:ext>
            </a:extLst>
          </p:cNvPr>
          <p:cNvGrpSpPr/>
          <p:nvPr/>
        </p:nvGrpSpPr>
        <p:grpSpPr>
          <a:xfrm>
            <a:off x="241379" y="4114844"/>
            <a:ext cx="1431883" cy="610331"/>
            <a:chOff x="206273" y="2399355"/>
            <a:chExt cx="1431883" cy="610331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6A0F5DA-D19E-A41B-1980-56FA37893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8" name="Text Placeholder 32">
              <a:extLst>
                <a:ext uri="{FF2B5EF4-FFF2-40B4-BE49-F238E27FC236}">
                  <a16:creationId xmlns:a16="http://schemas.microsoft.com/office/drawing/2014/main" id="{A36BCB72-D4CC-172A-907E-5C9D2A721959}"/>
                </a:ext>
              </a:extLst>
            </p:cNvPr>
            <p:cNvSpPr txBox="1">
              <a:spLocks/>
            </p:cNvSpPr>
            <p:nvPr/>
          </p:nvSpPr>
          <p:spPr>
            <a:xfrm>
              <a:off x="206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Redirects to Tech/Customer Support If Requested </a:t>
              </a:r>
            </a:p>
          </p:txBody>
        </p:sp>
      </p:grpSp>
      <p:pic>
        <p:nvPicPr>
          <p:cNvPr id="39" name="Graphic 38" descr="Call center outline">
            <a:extLst>
              <a:ext uri="{FF2B5EF4-FFF2-40B4-BE49-F238E27FC236}">
                <a16:creationId xmlns:a16="http://schemas.microsoft.com/office/drawing/2014/main" id="{033F5C2E-73CC-8A41-00D8-64CFCA68C2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53651" y="3872862"/>
            <a:ext cx="338328" cy="338328"/>
          </a:xfrm>
          <a:prstGeom prst="rect">
            <a:avLst/>
          </a:prstGeom>
        </p:spPr>
      </p:pic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13820D9-09A0-5843-882A-662378E24B1A}"/>
              </a:ext>
            </a:extLst>
          </p:cNvPr>
          <p:cNvSpPr txBox="1">
            <a:spLocks/>
          </p:cNvSpPr>
          <p:nvPr/>
        </p:nvSpPr>
        <p:spPr>
          <a:xfrm>
            <a:off x="1692901" y="3444312"/>
            <a:ext cx="916854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700">
                <a:solidFill>
                  <a:srgbClr val="0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Assists in Performing Tasks &amp; Provides Insights</a:t>
            </a:r>
          </a:p>
        </p:txBody>
      </p:sp>
      <p:pic>
        <p:nvPicPr>
          <p:cNvPr id="47" name="Graphic 46" descr="Office worker male outline">
            <a:extLst>
              <a:ext uri="{FF2B5EF4-FFF2-40B4-BE49-F238E27FC236}">
                <a16:creationId xmlns:a16="http://schemas.microsoft.com/office/drawing/2014/main" id="{C3153FBE-5D12-586F-A3C8-902F31B693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890" y="896181"/>
            <a:ext cx="424000" cy="4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D32F01-B5A9-941C-CA8A-0BBCEFF070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1325" y="896181"/>
            <a:ext cx="5905813" cy="372852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7C7044-EF16-AE8C-7309-6C90F10E9F3F}"/>
              </a:ext>
            </a:extLst>
          </p:cNvPr>
          <p:cNvSpPr txBox="1"/>
          <p:nvPr/>
        </p:nvSpPr>
        <p:spPr>
          <a:xfrm>
            <a:off x="7762533" y="2311150"/>
            <a:ext cx="903487" cy="93871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>
                <a:latin typeface="Montserrat" panose="00000500000000000000" pitchFamily="2" charset="0"/>
              </a:rPr>
              <a:t>Helps find where people are located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D5CCFC-3F99-BF55-4D87-A96CE1A97E15}"/>
              </a:ext>
            </a:extLst>
          </p:cNvPr>
          <p:cNvSpPr/>
          <p:nvPr/>
        </p:nvSpPr>
        <p:spPr>
          <a:xfrm>
            <a:off x="7779802" y="2256425"/>
            <a:ext cx="886218" cy="104585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407;p34">
            <a:extLst>
              <a:ext uri="{FF2B5EF4-FFF2-40B4-BE49-F238E27FC236}">
                <a16:creationId xmlns:a16="http://schemas.microsoft.com/office/drawing/2014/main" id="{28474056-8479-DB3B-A696-5F392A09BF0E}"/>
              </a:ext>
            </a:extLst>
          </p:cNvPr>
          <p:cNvSpPr txBox="1">
            <a:spLocks/>
          </p:cNvSpPr>
          <p:nvPr/>
        </p:nvSpPr>
        <p:spPr>
          <a:xfrm>
            <a:off x="676799" y="14223"/>
            <a:ext cx="7538401" cy="719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>
                <a:solidFill>
                  <a:srgbClr val="032A06"/>
                </a:solidFill>
                <a:latin typeface="Alata" panose="020B0604020202020204" charset="0"/>
                <a:sym typeface="Arial"/>
              </a:rPr>
              <a:t>Introducing R.O.B – Employees’ Resourceful Office Buddy for everyday assistance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rgbClr val="032A06"/>
              </a:solidFill>
              <a:effectLst/>
              <a:uLnTx/>
              <a:uFillTx/>
              <a:latin typeface="Alata" panose="020B0604020202020204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D4C70-3D13-E50C-D218-D8ED98A9EC23}"/>
              </a:ext>
            </a:extLst>
          </p:cNvPr>
          <p:cNvSpPr txBox="1"/>
          <p:nvPr/>
        </p:nvSpPr>
        <p:spPr>
          <a:xfrm>
            <a:off x="0" y="4944721"/>
            <a:ext cx="82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Montserrat" panose="00000500000000000000" pitchFamily="2" charset="0"/>
              </a:rPr>
              <a:t>Note: Video demonstration available in the Appendix Section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9D2D36-39BF-10FC-6EB4-6E71006FE1B0}"/>
              </a:ext>
            </a:extLst>
          </p:cNvPr>
          <p:cNvSpPr/>
          <p:nvPr/>
        </p:nvSpPr>
        <p:spPr>
          <a:xfrm>
            <a:off x="4289425" y="2398284"/>
            <a:ext cx="1733550" cy="224271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B85E15-0A43-E138-8D5C-11FF4364EBC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022975" y="2505075"/>
            <a:ext cx="1739558" cy="53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84824F1-E988-2FB6-0A3A-AFF26BFA4FBD}"/>
              </a:ext>
            </a:extLst>
          </p:cNvPr>
          <p:cNvSpPr txBox="1"/>
          <p:nvPr/>
        </p:nvSpPr>
        <p:spPr>
          <a:xfrm>
            <a:off x="7213244" y="3464988"/>
            <a:ext cx="1599556" cy="93871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>
                <a:latin typeface="Montserrat" panose="00000500000000000000" pitchFamily="2" charset="0"/>
              </a:rPr>
              <a:t>Provides office map of where employee desks/meeting rooms are to ensure easy navigation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E9C87BA-9AE6-10E4-0528-6E83689174B5}"/>
              </a:ext>
            </a:extLst>
          </p:cNvPr>
          <p:cNvSpPr/>
          <p:nvPr/>
        </p:nvSpPr>
        <p:spPr>
          <a:xfrm>
            <a:off x="7200587" y="3487919"/>
            <a:ext cx="1599556" cy="93871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17D582-C373-55DD-386C-283EDD556951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6692900" y="3957279"/>
            <a:ext cx="50768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078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94981-9841-F72F-9627-B0EF1ED60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AF7415C6-612D-868F-269A-AC71B4D3FADF}"/>
              </a:ext>
            </a:extLst>
          </p:cNvPr>
          <p:cNvSpPr txBox="1">
            <a:spLocks/>
          </p:cNvSpPr>
          <p:nvPr/>
        </p:nvSpPr>
        <p:spPr>
          <a:xfrm>
            <a:off x="691200" y="0"/>
            <a:ext cx="7560000" cy="73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Tailored recommendations can potentially save productive hours and boost employee satisfaction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49F71-C5CE-C727-5060-8805CD9DF4CA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571056" y="473847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60E6-EF0F-8EAF-431C-290E3ECCC21D}"/>
              </a:ext>
            </a:extLst>
          </p:cNvPr>
          <p:cNvSpPr txBox="1"/>
          <p:nvPr/>
        </p:nvSpPr>
        <p:spPr>
          <a:xfrm>
            <a:off x="-58352" y="4951140"/>
            <a:ext cx="86294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>
                <a:latin typeface="Montserrat" panose="00000500000000000000" pitchFamily="2" charset="0"/>
              </a:rPr>
              <a:t>Note: </a:t>
            </a:r>
            <a:r>
              <a:rPr lang="en-US" sz="700">
                <a:latin typeface="Montserrat" panose="00000500000000000000" pitchFamily="2" charset="0"/>
              </a:rPr>
              <a:t>Assuming Implementation for a </a:t>
            </a:r>
            <a:r>
              <a:rPr lang="en-US" sz="700" b="1">
                <a:latin typeface="Montserrat" panose="00000500000000000000" pitchFamily="2" charset="0"/>
              </a:rPr>
              <a:t>Medium Size Firm (500 Employee)</a:t>
            </a:r>
            <a:r>
              <a:rPr lang="en-US" sz="700">
                <a:latin typeface="Montserrat" panose="00000500000000000000" pitchFamily="2" charset="0"/>
              </a:rPr>
              <a:t> | Assuming </a:t>
            </a:r>
            <a:r>
              <a:rPr lang="en-US" sz="700" b="1">
                <a:latin typeface="Montserrat" panose="00000500000000000000" pitchFamily="2" charset="0"/>
              </a:rPr>
              <a:t>60% Effectiveness </a:t>
            </a:r>
            <a:r>
              <a:rPr lang="en-US" sz="700">
                <a:latin typeface="Montserrat" panose="00000500000000000000" pitchFamily="2" charset="0"/>
              </a:rPr>
              <a:t>of the proposed solutions | Satisfaction Scale: Very Unsatisfied (0) – (5) Very Satisfied</a:t>
            </a:r>
            <a:endParaRPr lang="en-US" sz="800">
              <a:latin typeface="Montserrat" panose="000005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0DB023-89CC-991F-6C64-7A7F5553EA71}"/>
              </a:ext>
            </a:extLst>
          </p:cNvPr>
          <p:cNvGrpSpPr/>
          <p:nvPr/>
        </p:nvGrpSpPr>
        <p:grpSpPr>
          <a:xfrm>
            <a:off x="402447" y="927670"/>
            <a:ext cx="7157058" cy="913988"/>
            <a:chOff x="521908" y="1582606"/>
            <a:chExt cx="7860230" cy="9157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97473AC-1955-66E4-B630-171B72DB9C27}"/>
                </a:ext>
              </a:extLst>
            </p:cNvPr>
            <p:cNvGrpSpPr/>
            <p:nvPr/>
          </p:nvGrpSpPr>
          <p:grpSpPr>
            <a:xfrm>
              <a:off x="521908" y="1582606"/>
              <a:ext cx="7781701" cy="915793"/>
              <a:chOff x="205107" y="2417807"/>
              <a:chExt cx="7781701" cy="7488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AA6C31-35DC-513B-512C-C7EED6AF28F5}"/>
                  </a:ext>
                </a:extLst>
              </p:cNvPr>
              <p:cNvSpPr/>
              <p:nvPr/>
            </p:nvSpPr>
            <p:spPr>
              <a:xfrm>
                <a:off x="205108" y="2417807"/>
                <a:ext cx="7781700" cy="748800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row: Pentagon 11">
                <a:extLst>
                  <a:ext uri="{FF2B5EF4-FFF2-40B4-BE49-F238E27FC236}">
                    <a16:creationId xmlns:a16="http://schemas.microsoft.com/office/drawing/2014/main" id="{C8ECC51D-9FF5-A1FA-D823-B43BC2C1A40F}"/>
                  </a:ext>
                </a:extLst>
              </p:cNvPr>
              <p:cNvSpPr/>
              <p:nvPr/>
            </p:nvSpPr>
            <p:spPr>
              <a:xfrm>
                <a:off x="205107" y="2417807"/>
                <a:ext cx="6558178" cy="748800"/>
              </a:xfrm>
              <a:prstGeom prst="homePlat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5A2AA5-BB97-D66F-391B-1BEAEDB144ED}"/>
                </a:ext>
              </a:extLst>
            </p:cNvPr>
            <p:cNvSpPr txBox="1"/>
            <p:nvPr/>
          </p:nvSpPr>
          <p:spPr>
            <a:xfrm>
              <a:off x="706973" y="2067512"/>
              <a:ext cx="1201011" cy="4009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Office Cohort</a:t>
              </a:r>
              <a:b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(</a:t>
              </a:r>
              <a:r>
                <a:rPr lang="en-US" sz="7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Time Lost – Layout)</a:t>
              </a:r>
              <a:endPara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2B04BA-81E7-49D3-807C-5C6C0B8CD045}"/>
                </a:ext>
              </a:extLst>
            </p:cNvPr>
            <p:cNvSpPr txBox="1"/>
            <p:nvPr/>
          </p:nvSpPr>
          <p:spPr>
            <a:xfrm>
              <a:off x="2754081" y="2047629"/>
              <a:ext cx="2023962" cy="400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Employees In This </a:t>
              </a:r>
              <a:b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Group Facing Issue</a:t>
              </a:r>
              <a:endParaRPr lang="en-US" sz="11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DAD7A1-771D-7E3B-7DA3-F0CA89592EDC}"/>
                </a:ext>
              </a:extLst>
            </p:cNvPr>
            <p:cNvSpPr txBox="1"/>
            <p:nvPr/>
          </p:nvSpPr>
          <p:spPr>
            <a:xfrm>
              <a:off x="5150208" y="2079955"/>
              <a:ext cx="1248544" cy="4163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Productive Hrs</a:t>
              </a:r>
              <a:b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Increased</a:t>
              </a:r>
              <a:endParaRPr lang="en-US" sz="11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17" name="Graphic 16" descr="Office worker female with solid fill">
              <a:extLst>
                <a:ext uri="{FF2B5EF4-FFF2-40B4-BE49-F238E27FC236}">
                  <a16:creationId xmlns:a16="http://schemas.microsoft.com/office/drawing/2014/main" id="{F3F53C01-2521-F734-53ED-FF5C0963F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7553" y="1648750"/>
              <a:ext cx="439848" cy="4398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D4EEDE-D407-0D4A-7DCC-4ECC846351B5}"/>
                </a:ext>
              </a:extLst>
            </p:cNvPr>
            <p:cNvSpPr txBox="1"/>
            <p:nvPr/>
          </p:nvSpPr>
          <p:spPr>
            <a:xfrm>
              <a:off x="3256597" y="1710623"/>
              <a:ext cx="11838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Montserrat" panose="00000500000000000000" pitchFamily="2" charset="0"/>
                </a:rPr>
                <a:t>~84%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5FF535-CD6B-1E5F-840B-FF761E909E92}"/>
                </a:ext>
              </a:extLst>
            </p:cNvPr>
            <p:cNvSpPr txBox="1"/>
            <p:nvPr/>
          </p:nvSpPr>
          <p:spPr>
            <a:xfrm>
              <a:off x="5160721" y="1723916"/>
              <a:ext cx="11838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>
                  <a:latin typeface="Montserrat" panose="00000500000000000000" pitchFamily="2" charset="0"/>
                </a:rPr>
                <a:t>33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595F4-212A-C299-D440-228E0BA35D1F}"/>
                </a:ext>
              </a:extLst>
            </p:cNvPr>
            <p:cNvSpPr txBox="1"/>
            <p:nvPr/>
          </p:nvSpPr>
          <p:spPr>
            <a:xfrm>
              <a:off x="7109093" y="1691683"/>
              <a:ext cx="11838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007635"/>
                  </a:solidFill>
                  <a:latin typeface="Montserrat" panose="00000500000000000000" pitchFamily="2" charset="0"/>
                </a:rPr>
                <a:t>1.5</a:t>
              </a:r>
              <a:r>
                <a:rPr lang="en-US" sz="1800" b="1">
                  <a:solidFill>
                    <a:srgbClr val="007635"/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50" b="1">
                  <a:solidFill>
                    <a:srgbClr val="007635"/>
                  </a:solidFill>
                  <a:latin typeface="Montserrat" panose="00000500000000000000" pitchFamily="2" charset="0"/>
                </a:rPr>
                <a:t>Pts</a:t>
              </a:r>
              <a:endParaRPr lang="en-US" sz="1800" b="1">
                <a:solidFill>
                  <a:srgbClr val="007635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ABF92D-B593-31A1-38BE-AA9E6080B3A8}"/>
                </a:ext>
              </a:extLst>
            </p:cNvPr>
            <p:cNvSpPr txBox="1"/>
            <p:nvPr/>
          </p:nvSpPr>
          <p:spPr>
            <a:xfrm>
              <a:off x="7001557" y="2101654"/>
              <a:ext cx="1380581" cy="3700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Potential Increase </a:t>
              </a:r>
              <a:br>
                <a:rPr lang="en-US" sz="9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9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in Satisfaction</a:t>
              </a:r>
              <a:endParaRPr lang="en-US" sz="105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BA55D34-3042-9BEF-3901-1626DCFB33CD}"/>
              </a:ext>
            </a:extLst>
          </p:cNvPr>
          <p:cNvGrpSpPr/>
          <p:nvPr/>
        </p:nvGrpSpPr>
        <p:grpSpPr>
          <a:xfrm>
            <a:off x="395248" y="2057537"/>
            <a:ext cx="7092752" cy="885208"/>
            <a:chOff x="524848" y="2492110"/>
            <a:chExt cx="7092752" cy="88520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0BA5205-A1E7-9FB8-9D0D-DDE1917C84A6}"/>
                </a:ext>
              </a:extLst>
            </p:cNvPr>
            <p:cNvGrpSpPr/>
            <p:nvPr/>
          </p:nvGrpSpPr>
          <p:grpSpPr>
            <a:xfrm>
              <a:off x="524848" y="2492110"/>
              <a:ext cx="7092752" cy="885208"/>
              <a:chOff x="532047" y="2535308"/>
              <a:chExt cx="7781701" cy="915793"/>
            </a:xfrm>
            <a:solidFill>
              <a:srgbClr val="E6F1DF"/>
            </a:solidFill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800C6CD-1B9C-199D-4C74-8EC6ED051921}"/>
                  </a:ext>
                </a:extLst>
              </p:cNvPr>
              <p:cNvGrpSpPr/>
              <p:nvPr/>
            </p:nvGrpSpPr>
            <p:grpSpPr>
              <a:xfrm>
                <a:off x="532047" y="2535308"/>
                <a:ext cx="7781701" cy="915793"/>
                <a:chOff x="521908" y="1582606"/>
                <a:chExt cx="7781701" cy="915793"/>
              </a:xfrm>
              <a:grpFill/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DB9F8A6-A314-F1AA-BD5F-4D819BD75ADF}"/>
                    </a:ext>
                  </a:extLst>
                </p:cNvPr>
                <p:cNvGrpSpPr/>
                <p:nvPr/>
              </p:nvGrpSpPr>
              <p:grpSpPr>
                <a:xfrm>
                  <a:off x="521908" y="1582606"/>
                  <a:ext cx="7781701" cy="915793"/>
                  <a:chOff x="205107" y="2417807"/>
                  <a:chExt cx="7781701" cy="748800"/>
                </a:xfrm>
                <a:grpFill/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6F01B713-DE18-4D0D-C0BE-7EF42FB33C15}"/>
                      </a:ext>
                    </a:extLst>
                  </p:cNvPr>
                  <p:cNvSpPr/>
                  <p:nvPr/>
                </p:nvSpPr>
                <p:spPr>
                  <a:xfrm>
                    <a:off x="205108" y="2417807"/>
                    <a:ext cx="7781700" cy="7488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Arrow: Pentagon 37">
                    <a:extLst>
                      <a:ext uri="{FF2B5EF4-FFF2-40B4-BE49-F238E27FC236}">
                        <a16:creationId xmlns:a16="http://schemas.microsoft.com/office/drawing/2014/main" id="{558F8989-6171-F403-159A-96BB3CABD289}"/>
                      </a:ext>
                    </a:extLst>
                  </p:cNvPr>
                  <p:cNvSpPr/>
                  <p:nvPr/>
                </p:nvSpPr>
                <p:spPr>
                  <a:xfrm>
                    <a:off x="205107" y="2417807"/>
                    <a:ext cx="6558178" cy="748800"/>
                  </a:xfrm>
                  <a:prstGeom prst="homePlat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F376FA3-C877-DA7D-A66A-CE0F90258B58}"/>
                    </a:ext>
                  </a:extLst>
                </p:cNvPr>
                <p:cNvSpPr txBox="1"/>
                <p:nvPr/>
              </p:nvSpPr>
              <p:spPr>
                <a:xfrm>
                  <a:off x="697910" y="2067512"/>
                  <a:ext cx="1219138" cy="4139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Hybrid Force</a:t>
                  </a:r>
                  <a:b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</a:br>
                  <a: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(</a:t>
                  </a:r>
                  <a:r>
                    <a:rPr lang="en-US" sz="7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Time Lost – Visitors)</a:t>
                  </a:r>
                  <a:endParaRPr lang="en-US" sz="1000">
                    <a:solidFill>
                      <a:schemeClr val="bg2">
                        <a:lumMod val="7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DB5F286-97A0-FE59-3F33-E6D6370FE44E}"/>
                    </a:ext>
                  </a:extLst>
                </p:cNvPr>
                <p:cNvSpPr txBox="1"/>
                <p:nvPr/>
              </p:nvSpPr>
              <p:spPr>
                <a:xfrm>
                  <a:off x="3282759" y="1665117"/>
                  <a:ext cx="11838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1">
                      <a:latin typeface="Montserrat" panose="00000500000000000000" pitchFamily="2" charset="0"/>
                    </a:rPr>
                    <a:t>~78%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F4671C2-A08F-A611-C36F-D40AD0CCDFCB}"/>
                    </a:ext>
                  </a:extLst>
                </p:cNvPr>
                <p:cNvSpPr txBox="1"/>
                <p:nvPr/>
              </p:nvSpPr>
              <p:spPr>
                <a:xfrm>
                  <a:off x="5166630" y="1724689"/>
                  <a:ext cx="1183893" cy="3820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b="1">
                      <a:latin typeface="Montserrat" panose="00000500000000000000" pitchFamily="2" charset="0"/>
                    </a:rPr>
                    <a:t>192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8705D2-8FC7-10B4-4B64-EDC131707CAF}"/>
                    </a:ext>
                  </a:extLst>
                </p:cNvPr>
                <p:cNvSpPr txBox="1"/>
                <p:nvPr/>
              </p:nvSpPr>
              <p:spPr>
                <a:xfrm>
                  <a:off x="7109093" y="1691683"/>
                  <a:ext cx="1183893" cy="54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>
                      <a:solidFill>
                        <a:srgbClr val="007635"/>
                      </a:solidFill>
                      <a:latin typeface="Montserrat" panose="00000500000000000000" pitchFamily="2" charset="0"/>
                    </a:rPr>
                    <a:t>1.4</a:t>
                  </a:r>
                  <a:r>
                    <a:rPr lang="en-US" sz="1800" b="1">
                      <a:solidFill>
                        <a:srgbClr val="007635"/>
                      </a:solidFill>
                      <a:latin typeface="Montserrat" panose="00000500000000000000" pitchFamily="2" charset="0"/>
                    </a:rPr>
                    <a:t> </a:t>
                  </a:r>
                  <a:r>
                    <a:rPr lang="en-US" sz="1050" b="1">
                      <a:solidFill>
                        <a:srgbClr val="007635"/>
                      </a:solidFill>
                      <a:latin typeface="Montserrat" panose="00000500000000000000" pitchFamily="2" charset="0"/>
                    </a:rPr>
                    <a:t>Pts</a:t>
                  </a:r>
                  <a:endParaRPr lang="en-US" sz="1800" b="1">
                    <a:solidFill>
                      <a:srgbClr val="007635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pic>
            <p:nvPicPr>
              <p:cNvPr id="40" name="Graphic 39" descr="Social network with solid fill">
                <a:extLst>
                  <a:ext uri="{FF2B5EF4-FFF2-40B4-BE49-F238E27FC236}">
                    <a16:creationId xmlns:a16="http://schemas.microsoft.com/office/drawing/2014/main" id="{430E6B79-AE7A-70CF-4C52-87A617914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79089" y="2562148"/>
                <a:ext cx="500984" cy="500985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B2D441C-4866-6CED-DCBF-4DC4C149D16C}"/>
                </a:ext>
              </a:extLst>
            </p:cNvPr>
            <p:cNvSpPr txBox="1"/>
            <p:nvPr/>
          </p:nvSpPr>
          <p:spPr>
            <a:xfrm>
              <a:off x="4731211" y="2933430"/>
              <a:ext cx="11368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Productive Hrs</a:t>
              </a:r>
              <a:b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Increased</a:t>
              </a:r>
              <a:endParaRPr lang="en-US" sz="11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388F1BC-1A45-EB67-CC4A-810AE6B35DD5}"/>
              </a:ext>
            </a:extLst>
          </p:cNvPr>
          <p:cNvGrpSpPr/>
          <p:nvPr/>
        </p:nvGrpSpPr>
        <p:grpSpPr>
          <a:xfrm>
            <a:off x="395249" y="3152240"/>
            <a:ext cx="7092752" cy="939834"/>
            <a:chOff x="524849" y="3586813"/>
            <a:chExt cx="7092752" cy="93983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04D67E-30C5-C625-62E0-B9D990F92F31}"/>
                </a:ext>
              </a:extLst>
            </p:cNvPr>
            <p:cNvGrpSpPr/>
            <p:nvPr/>
          </p:nvGrpSpPr>
          <p:grpSpPr>
            <a:xfrm>
              <a:off x="524849" y="3586813"/>
              <a:ext cx="7092752" cy="939834"/>
              <a:chOff x="532047" y="3729979"/>
              <a:chExt cx="7781701" cy="915793"/>
            </a:xfrm>
            <a:solidFill>
              <a:srgbClr val="E6F1DF"/>
            </a:solidFill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6686C8E-459E-4B91-84D1-FDA43288E77C}"/>
                  </a:ext>
                </a:extLst>
              </p:cNvPr>
              <p:cNvGrpSpPr/>
              <p:nvPr/>
            </p:nvGrpSpPr>
            <p:grpSpPr>
              <a:xfrm>
                <a:off x="532047" y="3729979"/>
                <a:ext cx="7781701" cy="915793"/>
                <a:chOff x="521908" y="1582606"/>
                <a:chExt cx="7781701" cy="915793"/>
              </a:xfrm>
              <a:grpFill/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50DDA03-C3BF-19B4-0F10-36DBD2827C9C}"/>
                    </a:ext>
                  </a:extLst>
                </p:cNvPr>
                <p:cNvGrpSpPr/>
                <p:nvPr/>
              </p:nvGrpSpPr>
              <p:grpSpPr>
                <a:xfrm>
                  <a:off x="521908" y="1582606"/>
                  <a:ext cx="7781701" cy="915793"/>
                  <a:chOff x="205107" y="2417807"/>
                  <a:chExt cx="7781701" cy="748800"/>
                </a:xfrm>
                <a:grpFill/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81D2119D-428B-5356-888F-218188064886}"/>
                      </a:ext>
                    </a:extLst>
                  </p:cNvPr>
                  <p:cNvSpPr/>
                  <p:nvPr/>
                </p:nvSpPr>
                <p:spPr>
                  <a:xfrm>
                    <a:off x="205108" y="2417807"/>
                    <a:ext cx="7781700" cy="7488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Arrow: Pentagon 54">
                    <a:extLst>
                      <a:ext uri="{FF2B5EF4-FFF2-40B4-BE49-F238E27FC236}">
                        <a16:creationId xmlns:a16="http://schemas.microsoft.com/office/drawing/2014/main" id="{2FF86DD4-7E27-61F2-2BC2-E95FCEE30B38}"/>
                      </a:ext>
                    </a:extLst>
                  </p:cNvPr>
                  <p:cNvSpPr/>
                  <p:nvPr/>
                </p:nvSpPr>
                <p:spPr>
                  <a:xfrm>
                    <a:off x="205107" y="2417807"/>
                    <a:ext cx="6558178" cy="748800"/>
                  </a:xfrm>
                  <a:prstGeom prst="homePlat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A5D64B6-BAFA-751D-F78C-728A80290622}"/>
                    </a:ext>
                  </a:extLst>
                </p:cNvPr>
                <p:cNvSpPr txBox="1"/>
                <p:nvPr/>
              </p:nvSpPr>
              <p:spPr>
                <a:xfrm>
                  <a:off x="678565" y="2067512"/>
                  <a:ext cx="1257829" cy="3898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Home Anchors</a:t>
                  </a:r>
                  <a:b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</a:br>
                  <a: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(</a:t>
                  </a:r>
                  <a:r>
                    <a:rPr lang="en-US" sz="7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Time Lost – Noise)</a:t>
                  </a:r>
                  <a:endParaRPr lang="en-US" sz="1000">
                    <a:solidFill>
                      <a:schemeClr val="bg2">
                        <a:lumMod val="7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AC1C6F4-D49C-E383-4AC2-A063A9A0DF53}"/>
                    </a:ext>
                  </a:extLst>
                </p:cNvPr>
                <p:cNvSpPr txBox="1"/>
                <p:nvPr/>
              </p:nvSpPr>
              <p:spPr>
                <a:xfrm>
                  <a:off x="3209049" y="1711808"/>
                  <a:ext cx="118389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1">
                      <a:latin typeface="Montserrat" panose="00000500000000000000" pitchFamily="2" charset="0"/>
                    </a:rPr>
                    <a:t>~76%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D8C7FC9-7797-759B-B885-5EAF8369A8DD}"/>
                    </a:ext>
                  </a:extLst>
                </p:cNvPr>
                <p:cNvSpPr txBox="1"/>
                <p:nvPr/>
              </p:nvSpPr>
              <p:spPr>
                <a:xfrm>
                  <a:off x="5162709" y="1745299"/>
                  <a:ext cx="118389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b="1">
                      <a:latin typeface="Montserrat" panose="00000500000000000000" pitchFamily="2" charset="0"/>
                    </a:rPr>
                    <a:t>193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6702628-B465-6591-2197-9D9838682A6B}"/>
                    </a:ext>
                  </a:extLst>
                </p:cNvPr>
                <p:cNvSpPr txBox="1"/>
                <p:nvPr/>
              </p:nvSpPr>
              <p:spPr>
                <a:xfrm>
                  <a:off x="7109093" y="1691683"/>
                  <a:ext cx="1183893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>
                      <a:solidFill>
                        <a:srgbClr val="007635"/>
                      </a:solidFill>
                      <a:latin typeface="Montserrat" panose="00000500000000000000" pitchFamily="2" charset="0"/>
                    </a:rPr>
                    <a:t>1.8</a:t>
                  </a:r>
                  <a:r>
                    <a:rPr lang="en-US" sz="1800" b="1">
                      <a:solidFill>
                        <a:srgbClr val="007635"/>
                      </a:solidFill>
                      <a:latin typeface="Montserrat" panose="00000500000000000000" pitchFamily="2" charset="0"/>
                    </a:rPr>
                    <a:t> </a:t>
                  </a:r>
                  <a:r>
                    <a:rPr lang="en-US" sz="1050" b="1">
                      <a:solidFill>
                        <a:srgbClr val="007635"/>
                      </a:solidFill>
                      <a:latin typeface="Montserrat" panose="00000500000000000000" pitchFamily="2" charset="0"/>
                    </a:rPr>
                    <a:t>Pts</a:t>
                  </a:r>
                  <a:endParaRPr lang="en-US" sz="1800" b="1">
                    <a:solidFill>
                      <a:srgbClr val="007635"/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pic>
            <p:nvPicPr>
              <p:cNvPr id="58" name="Graphic 57" descr="Programmer male with solid fill">
                <a:extLst>
                  <a:ext uri="{FF2B5EF4-FFF2-40B4-BE49-F238E27FC236}">
                    <a16:creationId xmlns:a16="http://schemas.microsoft.com/office/drawing/2014/main" id="{69C58B7D-2434-E292-BF55-190099115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55328" y="3752971"/>
                <a:ext cx="516228" cy="516228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D59998B-0C4D-D9C7-D210-3F1D36E84A4F}"/>
                </a:ext>
              </a:extLst>
            </p:cNvPr>
            <p:cNvSpPr txBox="1"/>
            <p:nvPr/>
          </p:nvSpPr>
          <p:spPr>
            <a:xfrm>
              <a:off x="4725892" y="4056730"/>
              <a:ext cx="11368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Productive Hrs</a:t>
              </a:r>
              <a:b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Increased</a:t>
              </a:r>
              <a:endParaRPr lang="en-US" sz="11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9929A97-45F5-F2C9-0047-58FA7B44E232}"/>
              </a:ext>
            </a:extLst>
          </p:cNvPr>
          <p:cNvSpPr txBox="1"/>
          <p:nvPr/>
        </p:nvSpPr>
        <p:spPr>
          <a:xfrm>
            <a:off x="6284516" y="2567734"/>
            <a:ext cx="12570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Potential Increase </a:t>
            </a:r>
            <a:b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</a:br>
            <a: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in Satisfaction</a:t>
            </a:r>
            <a:endParaRPr lang="en-US" sz="105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B32C4F-696A-BB6E-B2B9-BE81A303E310}"/>
              </a:ext>
            </a:extLst>
          </p:cNvPr>
          <p:cNvSpPr txBox="1"/>
          <p:nvPr/>
        </p:nvSpPr>
        <p:spPr>
          <a:xfrm>
            <a:off x="6264929" y="3722742"/>
            <a:ext cx="12570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Potential Increase </a:t>
            </a:r>
            <a:b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</a:br>
            <a: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in Satisfaction</a:t>
            </a:r>
            <a:endParaRPr lang="en-US" sz="105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8" name="Right Brace 67">
            <a:extLst>
              <a:ext uri="{FF2B5EF4-FFF2-40B4-BE49-F238E27FC236}">
                <a16:creationId xmlns:a16="http://schemas.microsoft.com/office/drawing/2014/main" id="{08F63F6C-59F9-7A25-7FC8-47DEE2750A67}"/>
              </a:ext>
            </a:extLst>
          </p:cNvPr>
          <p:cNvSpPr/>
          <p:nvPr/>
        </p:nvSpPr>
        <p:spPr>
          <a:xfrm>
            <a:off x="7568725" y="1320265"/>
            <a:ext cx="451416" cy="2416471"/>
          </a:xfrm>
          <a:prstGeom prst="righ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BA0DCF-FEE0-36F4-DC81-23BC663413C5}"/>
              </a:ext>
            </a:extLst>
          </p:cNvPr>
          <p:cNvSpPr txBox="1"/>
          <p:nvPr/>
        </p:nvSpPr>
        <p:spPr>
          <a:xfrm>
            <a:off x="7910101" y="2100227"/>
            <a:ext cx="10235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7635"/>
                </a:solidFill>
                <a:latin typeface="Montserrat" panose="00000500000000000000" pitchFamily="2" charset="0"/>
              </a:rPr>
              <a:t>1.6</a:t>
            </a:r>
            <a:r>
              <a:rPr lang="en-US" sz="1600" b="1">
                <a:solidFill>
                  <a:srgbClr val="007635"/>
                </a:solidFill>
                <a:latin typeface="Montserrat" panose="00000500000000000000" pitchFamily="2" charset="0"/>
              </a:rPr>
              <a:t> </a:t>
            </a:r>
            <a:r>
              <a:rPr lang="en-US" sz="1050" b="1">
                <a:solidFill>
                  <a:srgbClr val="007635"/>
                </a:solidFill>
                <a:latin typeface="Montserrat" panose="00000500000000000000" pitchFamily="2" charset="0"/>
              </a:rPr>
              <a:t>Pts</a:t>
            </a:r>
            <a:endParaRPr lang="en-US" sz="1600" b="1">
              <a:solidFill>
                <a:srgbClr val="007635"/>
              </a:solidFill>
              <a:latin typeface="Montserrat" panose="00000500000000000000" pitchFamily="2" charset="0"/>
            </a:endParaRPr>
          </a:p>
          <a:p>
            <a:pPr algn="ctr"/>
            <a:r>
              <a:rPr lang="en-US" sz="1100">
                <a:latin typeface="Montserrat" panose="00000500000000000000" pitchFamily="2" charset="0"/>
              </a:rPr>
              <a:t>Overall Increase in Potential Satisfaction</a:t>
            </a: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1F0C6F2E-3E85-4F7E-B044-785BB34326AE}"/>
              </a:ext>
            </a:extLst>
          </p:cNvPr>
          <p:cNvSpPr/>
          <p:nvPr/>
        </p:nvSpPr>
        <p:spPr>
          <a:xfrm rot="5400000">
            <a:off x="5056699" y="3641330"/>
            <a:ext cx="200055" cy="1220945"/>
          </a:xfrm>
          <a:prstGeom prst="righ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D589D5-A12B-9B94-D427-C1619BD33B76}"/>
              </a:ext>
            </a:extLst>
          </p:cNvPr>
          <p:cNvSpPr txBox="1"/>
          <p:nvPr/>
        </p:nvSpPr>
        <p:spPr>
          <a:xfrm>
            <a:off x="3199116" y="4289389"/>
            <a:ext cx="40152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Montserrat" panose="00000500000000000000" pitchFamily="2" charset="0"/>
              </a:rPr>
              <a:t>~418 Hours</a:t>
            </a:r>
          </a:p>
          <a:p>
            <a:pPr algn="ctr"/>
            <a:r>
              <a:rPr lang="en-US" sz="1100">
                <a:latin typeface="Montserrat" panose="00000500000000000000" pitchFamily="2" charset="0"/>
              </a:rPr>
              <a:t>Overall Increase in Potential Productive Hrs. Per Week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86BCC6-EEAE-78CA-8BE7-DF903B1930CD}"/>
              </a:ext>
            </a:extLst>
          </p:cNvPr>
          <p:cNvSpPr txBox="1"/>
          <p:nvPr/>
        </p:nvSpPr>
        <p:spPr>
          <a:xfrm>
            <a:off x="2425823" y="2458751"/>
            <a:ext cx="18428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Employees In This </a:t>
            </a:r>
            <a:b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</a:br>
            <a: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Group Facing Issue</a:t>
            </a:r>
            <a:endParaRPr lang="en-US" sz="11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505526-4775-ED93-7379-F68BA4B3A399}"/>
              </a:ext>
            </a:extLst>
          </p:cNvPr>
          <p:cNvSpPr txBox="1"/>
          <p:nvPr/>
        </p:nvSpPr>
        <p:spPr>
          <a:xfrm>
            <a:off x="2384055" y="3609574"/>
            <a:ext cx="18428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Employees In This </a:t>
            </a:r>
            <a:b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</a:br>
            <a: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Group Facing Issue</a:t>
            </a:r>
            <a:endParaRPr lang="en-US" sz="11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8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hink-cell data - do not delete" hidden="1">
            <a:extLst>
              <a:ext uri="{FF2B5EF4-FFF2-40B4-BE49-F238E27FC236}">
                <a16:creationId xmlns:a16="http://schemas.microsoft.com/office/drawing/2014/main" id="{9776F278-C288-4978-838F-628AB62A18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2917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776F278-C288-4978-838F-628AB62A18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EAF96-EC2A-9A94-0A5B-0779512E04D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BB9DC2-4F87-1516-4702-1101E72B4342}"/>
              </a:ext>
            </a:extLst>
          </p:cNvPr>
          <p:cNvSpPr txBox="1"/>
          <p:nvPr/>
        </p:nvSpPr>
        <p:spPr>
          <a:xfrm>
            <a:off x="2491740" y="2060219"/>
            <a:ext cx="1385957" cy="52322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Frankle </a:t>
            </a:r>
            <a:r>
              <a:rPr lang="en-US" err="1">
                <a:latin typeface="Montserrat" panose="00000500000000000000" pitchFamily="2" charset="0"/>
              </a:rPr>
              <a:t>Muchahary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F753F-FB06-E45A-4CE8-8CE9967CA33C}"/>
              </a:ext>
            </a:extLst>
          </p:cNvPr>
          <p:cNvSpPr txBox="1"/>
          <p:nvPr/>
        </p:nvSpPr>
        <p:spPr>
          <a:xfrm>
            <a:off x="6195060" y="2047577"/>
            <a:ext cx="1320136" cy="52322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Roe Djer </a:t>
            </a:r>
            <a:br>
              <a:rPr lang="en-US">
                <a:latin typeface="Montserrat" panose="00000500000000000000" pitchFamily="2" charset="0"/>
              </a:rPr>
            </a:br>
            <a:r>
              <a:rPr lang="en-US">
                <a:latin typeface="Montserrat" panose="00000500000000000000" pitchFamily="2" charset="0"/>
              </a:rPr>
              <a:t>Tan</a:t>
            </a:r>
          </a:p>
        </p:txBody>
      </p:sp>
      <p:pic>
        <p:nvPicPr>
          <p:cNvPr id="9" name="Picture 2" descr="Image preview">
            <a:extLst>
              <a:ext uri="{FF2B5EF4-FFF2-40B4-BE49-F238E27FC236}">
                <a16:creationId xmlns:a16="http://schemas.microsoft.com/office/drawing/2014/main" id="{DE8A46B3-9703-6E90-92EB-0D0043086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0" t="-324" r="12274" b="324"/>
          <a:stretch/>
        </p:blipFill>
        <p:spPr bwMode="auto">
          <a:xfrm>
            <a:off x="1023858" y="1544842"/>
            <a:ext cx="1547205" cy="1547205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preview">
            <a:extLst>
              <a:ext uri="{FF2B5EF4-FFF2-40B4-BE49-F238E27FC236}">
                <a16:creationId xmlns:a16="http://schemas.microsoft.com/office/drawing/2014/main" id="{C4D3ED06-8FD1-CE80-5B60-41C3D4401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r="11982"/>
          <a:stretch/>
        </p:blipFill>
        <p:spPr bwMode="auto">
          <a:xfrm>
            <a:off x="4723936" y="1541199"/>
            <a:ext cx="1547206" cy="1547206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8BC4A159-834D-63E1-77F9-2C6BB60C73E4}"/>
              </a:ext>
            </a:extLst>
          </p:cNvPr>
          <p:cNvSpPr txBox="1">
            <a:spLocks/>
          </p:cNvSpPr>
          <p:nvPr/>
        </p:nvSpPr>
        <p:spPr>
          <a:xfrm>
            <a:off x="1000050" y="167820"/>
            <a:ext cx="7143900" cy="523220"/>
          </a:xfrm>
          <a:prstGeom prst="rect">
            <a:avLst/>
          </a:prstGeom>
        </p:spPr>
        <p:txBody>
          <a:bodyPr vert="horz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lata" panose="020B0604020202020204" charset="0"/>
              </a:rPr>
              <a:t>SFRR Analytics Team Introduction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69D303-B575-A2ED-C00E-E6AB1CC8C592}"/>
              </a:ext>
            </a:extLst>
          </p:cNvPr>
          <p:cNvGrpSpPr/>
          <p:nvPr/>
        </p:nvGrpSpPr>
        <p:grpSpPr>
          <a:xfrm>
            <a:off x="1775496" y="598062"/>
            <a:ext cx="5593002" cy="950162"/>
            <a:chOff x="1831377" y="599426"/>
            <a:chExt cx="5522162" cy="950162"/>
          </a:xfrm>
        </p:grpSpPr>
        <p:pic>
          <p:nvPicPr>
            <p:cNvPr id="3074" name="Picture 2" descr="Osu Logo Png - PNG Image Collection">
              <a:extLst>
                <a:ext uri="{FF2B5EF4-FFF2-40B4-BE49-F238E27FC236}">
                  <a16:creationId xmlns:a16="http://schemas.microsoft.com/office/drawing/2014/main" id="{9C266CB4-26D7-FE84-6851-F68308E1D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1377" y="599426"/>
              <a:ext cx="950162" cy="950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46E09D-F31C-A348-5C21-75D3DBA0B095}"/>
                </a:ext>
              </a:extLst>
            </p:cNvPr>
            <p:cNvSpPr txBox="1"/>
            <p:nvPr/>
          </p:nvSpPr>
          <p:spPr>
            <a:xfrm>
              <a:off x="2781539" y="923769"/>
              <a:ext cx="4572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i="0" cap="all">
                  <a:solidFill>
                    <a:srgbClr val="FD5B00"/>
                  </a:solidFill>
                  <a:effectLst/>
                  <a:latin typeface="Montserrat" panose="00000500000000000000" pitchFamily="2" charset="0"/>
                </a:rPr>
                <a:t>BUSINESS ANALYTICS AND DATA SCIENCE, MS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EF7ED2B-8967-C81B-764E-0B255642FD20}"/>
              </a:ext>
            </a:extLst>
          </p:cNvPr>
          <p:cNvSpPr txBox="1"/>
          <p:nvPr/>
        </p:nvSpPr>
        <p:spPr>
          <a:xfrm>
            <a:off x="1540001" y="3725204"/>
            <a:ext cx="1385958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Ritwik Roy Chowdhury</a:t>
            </a:r>
          </a:p>
        </p:txBody>
      </p:sp>
      <p:pic>
        <p:nvPicPr>
          <p:cNvPr id="6" name="Picture 6" descr="Image preview">
            <a:extLst>
              <a:ext uri="{FF2B5EF4-FFF2-40B4-BE49-F238E27FC236}">
                <a16:creationId xmlns:a16="http://schemas.microsoft.com/office/drawing/2014/main" id="{F73F2DFF-96CD-1D14-7465-DF7550823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2" t="11242" r="19132"/>
          <a:stretch/>
        </p:blipFill>
        <p:spPr bwMode="auto">
          <a:xfrm>
            <a:off x="2900847" y="3213214"/>
            <a:ext cx="1532917" cy="1547205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42A90-1CD5-EB1D-B223-E5E9C5B80FC5}"/>
              </a:ext>
            </a:extLst>
          </p:cNvPr>
          <p:cNvSpPr txBox="1"/>
          <p:nvPr/>
        </p:nvSpPr>
        <p:spPr>
          <a:xfrm>
            <a:off x="5021008" y="3725204"/>
            <a:ext cx="1547206" cy="52322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Shreyan Datta Chakraborty</a:t>
            </a:r>
          </a:p>
        </p:txBody>
      </p:sp>
      <p:pic>
        <p:nvPicPr>
          <p:cNvPr id="8" name="Picture 8" descr="Image preview">
            <a:extLst>
              <a:ext uri="{FF2B5EF4-FFF2-40B4-BE49-F238E27FC236}">
                <a16:creationId xmlns:a16="http://schemas.microsoft.com/office/drawing/2014/main" id="{4DDD3B0F-F53A-D48B-DC4D-CF3DFF96E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7" t="10252" r="17218" b="4046"/>
          <a:stretch/>
        </p:blipFill>
        <p:spPr bwMode="auto">
          <a:xfrm>
            <a:off x="6535983" y="3213212"/>
            <a:ext cx="1547206" cy="1547206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3D5732D-6208-1A95-F640-87DA862104E1}"/>
              </a:ext>
            </a:extLst>
          </p:cNvPr>
          <p:cNvSpPr txBox="1"/>
          <p:nvPr/>
        </p:nvSpPr>
        <p:spPr>
          <a:xfrm>
            <a:off x="2491740" y="2593916"/>
            <a:ext cx="1849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>
                <a:latin typeface="Montserrat" panose="00000500000000000000" pitchFamily="2" charset="0"/>
              </a:rPr>
              <a:t>Data Science Intern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1C609F-9A9C-AE46-7DD1-AFC9FEB0EB7F}"/>
              </a:ext>
            </a:extLst>
          </p:cNvPr>
          <p:cNvSpPr txBox="1"/>
          <p:nvPr/>
        </p:nvSpPr>
        <p:spPr>
          <a:xfrm>
            <a:off x="6167814" y="2583439"/>
            <a:ext cx="2089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>
                <a:latin typeface="Montserrat" panose="00000500000000000000" pitchFamily="2" charset="0"/>
              </a:rPr>
              <a:t>Statistical Analyst Intern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74DE6A-20E4-B19B-393B-AC36E0C6EDF2}"/>
              </a:ext>
            </a:extLst>
          </p:cNvPr>
          <p:cNvSpPr txBox="1"/>
          <p:nvPr/>
        </p:nvSpPr>
        <p:spPr>
          <a:xfrm>
            <a:off x="1326826" y="4240338"/>
            <a:ext cx="2089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>
                <a:latin typeface="Montserrat" panose="00000500000000000000" pitchFamily="2" charset="0"/>
              </a:rPr>
              <a:t>Analytics Consultant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EF47CC-CBCE-9D47-1BAE-012D46F6BB69}"/>
              </a:ext>
            </a:extLst>
          </p:cNvPr>
          <p:cNvSpPr txBox="1"/>
          <p:nvPr/>
        </p:nvSpPr>
        <p:spPr>
          <a:xfrm>
            <a:off x="5021008" y="4260128"/>
            <a:ext cx="20894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>
                <a:latin typeface="Montserrat" panose="00000500000000000000" pitchFamily="2" charset="0"/>
              </a:rPr>
              <a:t>Data Science Intern</a:t>
            </a:r>
          </a:p>
        </p:txBody>
      </p:sp>
    </p:spTree>
    <p:extLst>
      <p:ext uri="{BB962C8B-B14F-4D97-AF65-F5344CB8AC3E}">
        <p14:creationId xmlns:p14="http://schemas.microsoft.com/office/powerpoint/2010/main" val="226045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71E23F1A-A85D-1E54-EBD1-9CAF3586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58DF76B-BB1C-17D2-C460-A867010187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8572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8DF76B-BB1C-17D2-C460-A86701018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25C1BE9-6E11-9B98-0055-A9919F492C06}"/>
              </a:ext>
            </a:extLst>
          </p:cNvPr>
          <p:cNvGrpSpPr/>
          <p:nvPr/>
        </p:nvGrpSpPr>
        <p:grpSpPr>
          <a:xfrm>
            <a:off x="338602" y="844485"/>
            <a:ext cx="8088045" cy="3187515"/>
            <a:chOff x="384414" y="980379"/>
            <a:chExt cx="8088045" cy="299944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4BEBE5-5086-2B36-26B0-BE281B8B6D25}"/>
                </a:ext>
              </a:extLst>
            </p:cNvPr>
            <p:cNvGrpSpPr/>
            <p:nvPr/>
          </p:nvGrpSpPr>
          <p:grpSpPr>
            <a:xfrm>
              <a:off x="384414" y="980379"/>
              <a:ext cx="8088045" cy="2999440"/>
              <a:chOff x="-17898" y="71016"/>
              <a:chExt cx="8199830" cy="10065371"/>
            </a:xfrm>
          </p:grpSpPr>
          <p:graphicFrame>
            <p:nvGraphicFramePr>
              <p:cNvPr id="16" name="Google Shape;1711;p48">
                <a:extLst>
                  <a:ext uri="{FF2B5EF4-FFF2-40B4-BE49-F238E27FC236}">
                    <a16:creationId xmlns:a16="http://schemas.microsoft.com/office/drawing/2014/main" id="{58BF5606-59F7-83C1-A8D0-D7A36E7164B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0307392"/>
                  </p:ext>
                </p:extLst>
              </p:nvPr>
            </p:nvGraphicFramePr>
            <p:xfrm>
              <a:off x="1707008" y="71016"/>
              <a:ext cx="5134004" cy="8911435"/>
            </p:xfrm>
            <a:graphic>
              <a:graphicData uri="http://schemas.openxmlformats.org/drawingml/2006/table">
                <a:tbl>
                  <a:tblPr>
                    <a:noFill/>
                    <a:tableStyleId>{3C5361E7-DA70-4391-9E19-CDB0772468EE}</a:tableStyleId>
                  </a:tblPr>
                  <a:tblGrid>
                    <a:gridCol w="25049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590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394422"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3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Quick Wins</a:t>
                          </a:r>
                        </a:p>
                        <a:p>
                          <a:pPr marL="0" lvl="0" indent="0" algn="ctr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en-US" sz="4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  <a:p>
                          <a:pPr marL="171450" lvl="0" indent="-171450" algn="l" rtl="0">
                            <a:lnSpc>
                              <a:spcPct val="150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000" b="0">
                              <a:solidFill>
                                <a:schemeClr val="dk2"/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Noise Canceling Headphones</a:t>
                          </a: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000" b="0">
                              <a:solidFill>
                                <a:schemeClr val="dk2"/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Merit Spotlight Programs</a:t>
                          </a: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100"/>
                            </a:spcBef>
                            <a:spcAft>
                              <a:spcPts val="10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000" b="0">
                              <a:solidFill>
                                <a:schemeClr val="dk2"/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Cubicles &amp; Focus Rooms</a:t>
                          </a:r>
                        </a:p>
                      </a:txBody>
                      <a:tcPr marL="91425" marR="91425" marT="91425" marB="91425">
                        <a:lnL w="1905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3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Major Projects</a:t>
                          </a:r>
                          <a:br>
                            <a:rPr lang="en-US" sz="13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</a:br>
                          <a:r>
                            <a:rPr lang="en-US" sz="4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 </a:t>
                          </a:r>
                          <a:endParaRPr lang="en-US" sz="400" b="0">
                            <a:solidFill>
                              <a:schemeClr val="dk2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  <a:p>
                          <a:pPr marL="171450" lvl="0" indent="-17145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000" b="0">
                              <a:solidFill>
                                <a:schemeClr val="dk2"/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Strategic Workplace Design</a:t>
                          </a:r>
                        </a:p>
                        <a:p>
                          <a:pPr marL="171450" lvl="0" indent="-17145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000" b="0">
                              <a:solidFill>
                                <a:schemeClr val="dk2"/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Workforce Copilot</a:t>
                          </a:r>
                        </a:p>
                      </a:txBody>
                      <a:tcPr marL="91425" marR="91425" marT="91425" marB="91425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27663"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300" b="1">
                              <a:solidFill>
                                <a:srgbClr val="000000"/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Medium Term Initiatives</a:t>
                          </a:r>
                        </a:p>
                        <a:p>
                          <a:pPr marL="0" lvl="0" indent="0" algn="ctr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en-US" sz="400" b="1">
                            <a:solidFill>
                              <a:srgbClr val="00000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  <a:p>
                          <a:pPr marL="285750" marR="0" lvl="0" indent="-28575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sz="1000" b="0">
                              <a:solidFill>
                                <a:schemeClr val="dk2"/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Mentorship/Learning Initiatives</a:t>
                          </a:r>
                        </a:p>
                      </a:txBody>
                      <a:tcPr marL="91425" marR="91425" marT="91425" marB="91425">
                        <a:lnL w="1905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300" b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Long Term Strategies</a:t>
                          </a:r>
                        </a:p>
                        <a:p>
                          <a:pPr marL="0" lvl="0" indent="0" algn="ctr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en-US" sz="400" b="0">
                            <a:solidFill>
                              <a:schemeClr val="dk2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endParaRPr>
                        </a:p>
                        <a:p>
                          <a:pPr marL="171450" lvl="0" indent="-17145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000" b="0">
                              <a:solidFill>
                                <a:schemeClr val="dk2"/>
                              </a:solidFill>
                              <a:latin typeface="Montserrat"/>
                              <a:ea typeface="Montserrat"/>
                              <a:cs typeface="Montserrat"/>
                              <a:sym typeface="Montserrat"/>
                            </a:rPr>
                            <a:t>Periodic Employee Pulse Check &amp; Feedback Implementation</a:t>
                          </a:r>
                        </a:p>
                      </a:txBody>
                      <a:tcPr marL="91425" marR="91425" marT="91425" marB="91425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E05CC04-ED58-D87F-116A-84622CCC0C0F}"/>
                  </a:ext>
                </a:extLst>
              </p:cNvPr>
              <p:cNvGrpSpPr/>
              <p:nvPr/>
            </p:nvGrpSpPr>
            <p:grpSpPr>
              <a:xfrm>
                <a:off x="-17898" y="71016"/>
                <a:ext cx="8199830" cy="10065371"/>
                <a:chOff x="-17898" y="71016"/>
                <a:chExt cx="8199830" cy="10065371"/>
              </a:xfrm>
            </p:grpSpPr>
            <p:sp>
              <p:nvSpPr>
                <p:cNvPr id="10" name="Google Shape;2094;p57">
                  <a:extLst>
                    <a:ext uri="{FF2B5EF4-FFF2-40B4-BE49-F238E27FC236}">
                      <a16:creationId xmlns:a16="http://schemas.microsoft.com/office/drawing/2014/main" id="{CEF91F9E-763F-0571-05E6-17DE46DFA6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7898" y="71016"/>
                  <a:ext cx="1409709" cy="1715633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r">
                    <a:spcAft>
                      <a:spcPts val="1200"/>
                    </a:spcAft>
                  </a:pPr>
                  <a:r>
                    <a:rPr lang="en-US" sz="1000" b="1">
                      <a:latin typeface="Montserrat" panose="00000500000000000000" pitchFamily="2" charset="0"/>
                    </a:rPr>
                    <a:t>Estimated Immediate Impact</a:t>
                  </a:r>
                </a:p>
              </p:txBody>
            </p:sp>
            <p:sp>
              <p:nvSpPr>
                <p:cNvPr id="12" name="Google Shape;2094;p57">
                  <a:extLst>
                    <a:ext uri="{FF2B5EF4-FFF2-40B4-BE49-F238E27FC236}">
                      <a16:creationId xmlns:a16="http://schemas.microsoft.com/office/drawing/2014/main" id="{5D287E9E-CE9F-2CF0-B449-FFB980D5B9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53796" y="8699087"/>
                  <a:ext cx="1328136" cy="1437300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spcAft>
                      <a:spcPts val="1200"/>
                    </a:spcAft>
                  </a:pPr>
                  <a:r>
                    <a:rPr lang="en-US" sz="1000" b="1">
                      <a:latin typeface="Montserrat" panose="00000500000000000000" pitchFamily="2" charset="0"/>
                    </a:rPr>
                    <a:t>Implementation Effort</a:t>
                  </a:r>
                </a:p>
              </p:txBody>
            </p:sp>
          </p:grpSp>
        </p:grpSp>
        <p:sp>
          <p:nvSpPr>
            <p:cNvPr id="28" name="Flowchart: Manual Operation 937">
              <a:extLst>
                <a:ext uri="{FF2B5EF4-FFF2-40B4-BE49-F238E27FC236}">
                  <a16:creationId xmlns:a16="http://schemas.microsoft.com/office/drawing/2014/main" id="{607B22DA-4D1A-F114-6F64-3C5C05E47054}"/>
                </a:ext>
              </a:extLst>
            </p:cNvPr>
            <p:cNvSpPr/>
            <p:nvPr/>
          </p:nvSpPr>
          <p:spPr>
            <a:xfrm flipH="1">
              <a:off x="1831470" y="980379"/>
              <a:ext cx="220196" cy="273677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187"/>
                <a:gd name="connsiteY0" fmla="*/ 0 h 10000"/>
                <a:gd name="connsiteX1" fmla="*/ 15187 w 15187"/>
                <a:gd name="connsiteY1" fmla="*/ 0 h 10000"/>
                <a:gd name="connsiteX2" fmla="*/ 13187 w 15187"/>
                <a:gd name="connsiteY2" fmla="*/ 10000 h 10000"/>
                <a:gd name="connsiteX3" fmla="*/ 7187 w 15187"/>
                <a:gd name="connsiteY3" fmla="*/ 10000 h 10000"/>
                <a:gd name="connsiteX4" fmla="*/ 0 w 15187"/>
                <a:gd name="connsiteY4" fmla="*/ 0 h 10000"/>
                <a:gd name="connsiteX0" fmla="*/ 0 w 19621"/>
                <a:gd name="connsiteY0" fmla="*/ 0 h 10000"/>
                <a:gd name="connsiteX1" fmla="*/ 19621 w 19621"/>
                <a:gd name="connsiteY1" fmla="*/ 0 h 10000"/>
                <a:gd name="connsiteX2" fmla="*/ 13187 w 19621"/>
                <a:gd name="connsiteY2" fmla="*/ 10000 h 10000"/>
                <a:gd name="connsiteX3" fmla="*/ 7187 w 19621"/>
                <a:gd name="connsiteY3" fmla="*/ 10000 h 10000"/>
                <a:gd name="connsiteX4" fmla="*/ 0 w 19621"/>
                <a:gd name="connsiteY4" fmla="*/ 0 h 10000"/>
                <a:gd name="connsiteX0" fmla="*/ 0 w 24424"/>
                <a:gd name="connsiteY0" fmla="*/ 0 h 10000"/>
                <a:gd name="connsiteX1" fmla="*/ 24424 w 24424"/>
                <a:gd name="connsiteY1" fmla="*/ 0 h 10000"/>
                <a:gd name="connsiteX2" fmla="*/ 13187 w 24424"/>
                <a:gd name="connsiteY2" fmla="*/ 10000 h 10000"/>
                <a:gd name="connsiteX3" fmla="*/ 7187 w 24424"/>
                <a:gd name="connsiteY3" fmla="*/ 10000 h 10000"/>
                <a:gd name="connsiteX4" fmla="*/ 0 w 24424"/>
                <a:gd name="connsiteY4" fmla="*/ 0 h 10000"/>
                <a:gd name="connsiteX0" fmla="*/ 0 w 27544"/>
                <a:gd name="connsiteY0" fmla="*/ 0 h 10000"/>
                <a:gd name="connsiteX1" fmla="*/ 27544 w 27544"/>
                <a:gd name="connsiteY1" fmla="*/ 4 h 10000"/>
                <a:gd name="connsiteX2" fmla="*/ 13187 w 27544"/>
                <a:gd name="connsiteY2" fmla="*/ 10000 h 10000"/>
                <a:gd name="connsiteX3" fmla="*/ 7187 w 27544"/>
                <a:gd name="connsiteY3" fmla="*/ 10000 h 10000"/>
                <a:gd name="connsiteX4" fmla="*/ 0 w 27544"/>
                <a:gd name="connsiteY4" fmla="*/ 0 h 10000"/>
                <a:gd name="connsiteX0" fmla="*/ 0 w 31109"/>
                <a:gd name="connsiteY0" fmla="*/ 0 h 10000"/>
                <a:gd name="connsiteX1" fmla="*/ 31109 w 31109"/>
                <a:gd name="connsiteY1" fmla="*/ 4 h 10000"/>
                <a:gd name="connsiteX2" fmla="*/ 16752 w 31109"/>
                <a:gd name="connsiteY2" fmla="*/ 10000 h 10000"/>
                <a:gd name="connsiteX3" fmla="*/ 10752 w 31109"/>
                <a:gd name="connsiteY3" fmla="*/ 10000 h 10000"/>
                <a:gd name="connsiteX4" fmla="*/ 0 w 31109"/>
                <a:gd name="connsiteY4" fmla="*/ 0 h 10000"/>
                <a:gd name="connsiteX0" fmla="*/ 0 w 41210"/>
                <a:gd name="connsiteY0" fmla="*/ 0 h 10000"/>
                <a:gd name="connsiteX1" fmla="*/ 41210 w 41210"/>
                <a:gd name="connsiteY1" fmla="*/ 4 h 10000"/>
                <a:gd name="connsiteX2" fmla="*/ 16752 w 41210"/>
                <a:gd name="connsiteY2" fmla="*/ 10000 h 10000"/>
                <a:gd name="connsiteX3" fmla="*/ 10752 w 41210"/>
                <a:gd name="connsiteY3" fmla="*/ 10000 h 10000"/>
                <a:gd name="connsiteX4" fmla="*/ 0 w 4121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10" h="10000">
                  <a:moveTo>
                    <a:pt x="0" y="0"/>
                  </a:moveTo>
                  <a:lnTo>
                    <a:pt x="41210" y="4"/>
                  </a:lnTo>
                  <a:lnTo>
                    <a:pt x="16752" y="10000"/>
                  </a:lnTo>
                  <a:lnTo>
                    <a:pt x="10752" y="1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Manual Operation 937">
              <a:extLst>
                <a:ext uri="{FF2B5EF4-FFF2-40B4-BE49-F238E27FC236}">
                  <a16:creationId xmlns:a16="http://schemas.microsoft.com/office/drawing/2014/main" id="{54921DFF-C5A9-5922-B5F9-B9C4390D2A68}"/>
                </a:ext>
              </a:extLst>
            </p:cNvPr>
            <p:cNvSpPr/>
            <p:nvPr/>
          </p:nvSpPr>
          <p:spPr>
            <a:xfrm rot="5400000">
              <a:off x="4468527" y="1194154"/>
              <a:ext cx="208586" cy="517921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187"/>
                <a:gd name="connsiteY0" fmla="*/ 0 h 10000"/>
                <a:gd name="connsiteX1" fmla="*/ 15187 w 15187"/>
                <a:gd name="connsiteY1" fmla="*/ 0 h 10000"/>
                <a:gd name="connsiteX2" fmla="*/ 13187 w 15187"/>
                <a:gd name="connsiteY2" fmla="*/ 10000 h 10000"/>
                <a:gd name="connsiteX3" fmla="*/ 7187 w 15187"/>
                <a:gd name="connsiteY3" fmla="*/ 10000 h 10000"/>
                <a:gd name="connsiteX4" fmla="*/ 0 w 15187"/>
                <a:gd name="connsiteY4" fmla="*/ 0 h 10000"/>
                <a:gd name="connsiteX0" fmla="*/ 0 w 19621"/>
                <a:gd name="connsiteY0" fmla="*/ 0 h 10000"/>
                <a:gd name="connsiteX1" fmla="*/ 19621 w 19621"/>
                <a:gd name="connsiteY1" fmla="*/ 0 h 10000"/>
                <a:gd name="connsiteX2" fmla="*/ 13187 w 19621"/>
                <a:gd name="connsiteY2" fmla="*/ 10000 h 10000"/>
                <a:gd name="connsiteX3" fmla="*/ 7187 w 19621"/>
                <a:gd name="connsiteY3" fmla="*/ 10000 h 10000"/>
                <a:gd name="connsiteX4" fmla="*/ 0 w 19621"/>
                <a:gd name="connsiteY4" fmla="*/ 0 h 10000"/>
                <a:gd name="connsiteX0" fmla="*/ 0 w 24424"/>
                <a:gd name="connsiteY0" fmla="*/ 0 h 10000"/>
                <a:gd name="connsiteX1" fmla="*/ 24424 w 24424"/>
                <a:gd name="connsiteY1" fmla="*/ 0 h 10000"/>
                <a:gd name="connsiteX2" fmla="*/ 13187 w 24424"/>
                <a:gd name="connsiteY2" fmla="*/ 10000 h 10000"/>
                <a:gd name="connsiteX3" fmla="*/ 7187 w 24424"/>
                <a:gd name="connsiteY3" fmla="*/ 10000 h 10000"/>
                <a:gd name="connsiteX4" fmla="*/ 0 w 24424"/>
                <a:gd name="connsiteY4" fmla="*/ 0 h 10000"/>
                <a:gd name="connsiteX0" fmla="*/ 0 w 27544"/>
                <a:gd name="connsiteY0" fmla="*/ 0 h 10000"/>
                <a:gd name="connsiteX1" fmla="*/ 27544 w 27544"/>
                <a:gd name="connsiteY1" fmla="*/ 4 h 10000"/>
                <a:gd name="connsiteX2" fmla="*/ 13187 w 27544"/>
                <a:gd name="connsiteY2" fmla="*/ 10000 h 10000"/>
                <a:gd name="connsiteX3" fmla="*/ 7187 w 27544"/>
                <a:gd name="connsiteY3" fmla="*/ 10000 h 10000"/>
                <a:gd name="connsiteX4" fmla="*/ 0 w 27544"/>
                <a:gd name="connsiteY4" fmla="*/ 0 h 10000"/>
                <a:gd name="connsiteX0" fmla="*/ 0 w 31109"/>
                <a:gd name="connsiteY0" fmla="*/ 0 h 10000"/>
                <a:gd name="connsiteX1" fmla="*/ 31109 w 31109"/>
                <a:gd name="connsiteY1" fmla="*/ 4 h 10000"/>
                <a:gd name="connsiteX2" fmla="*/ 16752 w 31109"/>
                <a:gd name="connsiteY2" fmla="*/ 10000 h 10000"/>
                <a:gd name="connsiteX3" fmla="*/ 10752 w 31109"/>
                <a:gd name="connsiteY3" fmla="*/ 10000 h 10000"/>
                <a:gd name="connsiteX4" fmla="*/ 0 w 31109"/>
                <a:gd name="connsiteY4" fmla="*/ 0 h 10000"/>
                <a:gd name="connsiteX0" fmla="*/ 0 w 41210"/>
                <a:gd name="connsiteY0" fmla="*/ 0 h 10000"/>
                <a:gd name="connsiteX1" fmla="*/ 41210 w 41210"/>
                <a:gd name="connsiteY1" fmla="*/ 4 h 10000"/>
                <a:gd name="connsiteX2" fmla="*/ 16752 w 41210"/>
                <a:gd name="connsiteY2" fmla="*/ 10000 h 10000"/>
                <a:gd name="connsiteX3" fmla="*/ 10752 w 41210"/>
                <a:gd name="connsiteY3" fmla="*/ 10000 h 10000"/>
                <a:gd name="connsiteX4" fmla="*/ 0 w 4121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10" h="10000">
                  <a:moveTo>
                    <a:pt x="0" y="0"/>
                  </a:moveTo>
                  <a:lnTo>
                    <a:pt x="41210" y="4"/>
                  </a:lnTo>
                  <a:lnTo>
                    <a:pt x="16752" y="10000"/>
                  </a:lnTo>
                  <a:lnTo>
                    <a:pt x="10752" y="1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16C5-6BD8-773C-CB70-F47503104AC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15DB0D-3C24-4EB5-9480-94861E99766C}"/>
              </a:ext>
            </a:extLst>
          </p:cNvPr>
          <p:cNvGrpSpPr/>
          <p:nvPr/>
        </p:nvGrpSpPr>
        <p:grpSpPr>
          <a:xfrm>
            <a:off x="679604" y="4190293"/>
            <a:ext cx="7810007" cy="511252"/>
            <a:chOff x="648484" y="4106875"/>
            <a:chExt cx="8010435" cy="556342"/>
          </a:xfrm>
        </p:grpSpPr>
        <p:sp>
          <p:nvSpPr>
            <p:cNvPr id="39" name="Google Shape;867;p43">
              <a:extLst>
                <a:ext uri="{FF2B5EF4-FFF2-40B4-BE49-F238E27FC236}">
                  <a16:creationId xmlns:a16="http://schemas.microsoft.com/office/drawing/2014/main" id="{95B323BE-F885-808A-7C90-DAF3667BF118}"/>
                </a:ext>
              </a:extLst>
            </p:cNvPr>
            <p:cNvSpPr/>
            <p:nvPr/>
          </p:nvSpPr>
          <p:spPr>
            <a:xfrm>
              <a:off x="2601014" y="4106876"/>
              <a:ext cx="2152845" cy="556341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EA6EA7D-F391-F489-12F2-D6BDA65B0AA7}"/>
                </a:ext>
              </a:extLst>
            </p:cNvPr>
            <p:cNvGrpSpPr/>
            <p:nvPr/>
          </p:nvGrpSpPr>
          <p:grpSpPr>
            <a:xfrm>
              <a:off x="648484" y="4106875"/>
              <a:ext cx="8010435" cy="556342"/>
              <a:chOff x="648484" y="4106875"/>
              <a:chExt cx="8010435" cy="556342"/>
            </a:xfrm>
          </p:grpSpPr>
          <p:sp>
            <p:nvSpPr>
              <p:cNvPr id="40" name="Google Shape;870;p43">
                <a:extLst>
                  <a:ext uri="{FF2B5EF4-FFF2-40B4-BE49-F238E27FC236}">
                    <a16:creationId xmlns:a16="http://schemas.microsoft.com/office/drawing/2014/main" id="{247C7412-3448-4B10-D5D8-67A311F52905}"/>
                  </a:ext>
                </a:extLst>
              </p:cNvPr>
              <p:cNvSpPr/>
              <p:nvPr/>
            </p:nvSpPr>
            <p:spPr>
              <a:xfrm>
                <a:off x="6506074" y="4106876"/>
                <a:ext cx="2152845" cy="556341"/>
              </a:xfrm>
              <a:prstGeom prst="chevron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73;p43">
                <a:extLst>
                  <a:ext uri="{FF2B5EF4-FFF2-40B4-BE49-F238E27FC236}">
                    <a16:creationId xmlns:a16="http://schemas.microsoft.com/office/drawing/2014/main" id="{BB5273B1-40AA-85ED-FB8B-EF6CFD942268}"/>
                  </a:ext>
                </a:extLst>
              </p:cNvPr>
              <p:cNvSpPr/>
              <p:nvPr/>
            </p:nvSpPr>
            <p:spPr>
              <a:xfrm>
                <a:off x="648484" y="4106876"/>
                <a:ext cx="2152845" cy="556341"/>
              </a:xfrm>
              <a:prstGeom prst="homePlate">
                <a:avLst>
                  <a:gd name="adj" fmla="val 50000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76;p43">
                <a:extLst>
                  <a:ext uri="{FF2B5EF4-FFF2-40B4-BE49-F238E27FC236}">
                    <a16:creationId xmlns:a16="http://schemas.microsoft.com/office/drawing/2014/main" id="{2D4383E6-3162-2AEE-A1A9-06E625AF8684}"/>
                  </a:ext>
                </a:extLst>
              </p:cNvPr>
              <p:cNvSpPr/>
              <p:nvPr/>
            </p:nvSpPr>
            <p:spPr>
              <a:xfrm>
                <a:off x="4553544" y="4106876"/>
                <a:ext cx="2152845" cy="556341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82;p43">
                <a:extLst>
                  <a:ext uri="{FF2B5EF4-FFF2-40B4-BE49-F238E27FC236}">
                    <a16:creationId xmlns:a16="http://schemas.microsoft.com/office/drawing/2014/main" id="{FE183E43-AAAC-7F11-3A56-DEB64D641F9E}"/>
                  </a:ext>
                </a:extLst>
              </p:cNvPr>
              <p:cNvSpPr txBox="1"/>
              <p:nvPr/>
            </p:nvSpPr>
            <p:spPr>
              <a:xfrm>
                <a:off x="817116" y="4106875"/>
                <a:ext cx="1815580" cy="556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20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Montserrat" panose="00000500000000000000" pitchFamily="2" charset="0"/>
                    <a:ea typeface="Alata"/>
                    <a:cs typeface="Alata"/>
                    <a:sym typeface="Alata"/>
                  </a:rPr>
                  <a:t>Phase 1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lt1"/>
                    </a:solidFill>
                    <a:latin typeface="Montserrat" panose="00000500000000000000" pitchFamily="2" charset="0"/>
                    <a:ea typeface="Alata"/>
                    <a:cs typeface="Alata"/>
                    <a:sym typeface="Alata"/>
                  </a:rPr>
                  <a:t>Quick Wins</a:t>
                </a:r>
                <a:endParaRPr sz="1100">
                  <a:solidFill>
                    <a:schemeClr val="lt1"/>
                  </a:solidFill>
                  <a:latin typeface="Montserrat" panose="00000500000000000000" pitchFamily="2" charset="0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44" name="Google Shape;883;p43">
                <a:extLst>
                  <a:ext uri="{FF2B5EF4-FFF2-40B4-BE49-F238E27FC236}">
                    <a16:creationId xmlns:a16="http://schemas.microsoft.com/office/drawing/2014/main" id="{5D52FB48-C591-14D6-803D-E4DE6749E5F5}"/>
                  </a:ext>
                </a:extLst>
              </p:cNvPr>
              <p:cNvSpPr txBox="1"/>
              <p:nvPr/>
            </p:nvSpPr>
            <p:spPr>
              <a:xfrm>
                <a:off x="2763598" y="4106875"/>
                <a:ext cx="1977051" cy="5563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20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  <a:ea typeface="Alata"/>
                    <a:cs typeface="Alata"/>
                    <a:sym typeface="Alata"/>
                  </a:rPr>
                  <a:t>Phase 2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ontserrat" panose="00000500000000000000" pitchFamily="2" charset="0"/>
                    <a:ea typeface="Alata"/>
                    <a:cs typeface="Alata"/>
                    <a:sym typeface="Alata"/>
                  </a:rPr>
                  <a:t>Medium Term Initiatives</a:t>
                </a:r>
              </a:p>
            </p:txBody>
          </p:sp>
          <p:sp>
            <p:nvSpPr>
              <p:cNvPr id="45" name="Google Shape;884;p43">
                <a:extLst>
                  <a:ext uri="{FF2B5EF4-FFF2-40B4-BE49-F238E27FC236}">
                    <a16:creationId xmlns:a16="http://schemas.microsoft.com/office/drawing/2014/main" id="{B5CE9FD3-22BA-68BD-9DC1-7C9AA1D3045F}"/>
                  </a:ext>
                </a:extLst>
              </p:cNvPr>
              <p:cNvSpPr txBox="1"/>
              <p:nvPr/>
            </p:nvSpPr>
            <p:spPr>
              <a:xfrm>
                <a:off x="4729104" y="4106875"/>
                <a:ext cx="1815580" cy="5563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20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lt1"/>
                    </a:solidFill>
                    <a:latin typeface="Montserrat" panose="00000500000000000000" pitchFamily="2" charset="0"/>
                    <a:ea typeface="Alata"/>
                    <a:cs typeface="Alata"/>
                    <a:sym typeface="Alata"/>
                  </a:rPr>
                  <a:t>Phase 3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lt1"/>
                    </a:solidFill>
                    <a:latin typeface="Montserrat" panose="00000500000000000000" pitchFamily="2" charset="0"/>
                    <a:ea typeface="Alata"/>
                    <a:cs typeface="Alata"/>
                    <a:sym typeface="Alata"/>
                  </a:rPr>
                  <a:t>Major Projects</a:t>
                </a:r>
                <a:endParaRPr sz="1100">
                  <a:solidFill>
                    <a:schemeClr val="lt1"/>
                  </a:solidFill>
                  <a:latin typeface="Montserrat" panose="00000500000000000000" pitchFamily="2" charset="0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46" name="Google Shape;885;p43">
                <a:extLst>
                  <a:ext uri="{FF2B5EF4-FFF2-40B4-BE49-F238E27FC236}">
                    <a16:creationId xmlns:a16="http://schemas.microsoft.com/office/drawing/2014/main" id="{4017D3C3-0BD7-878B-55A9-D520A0AB4090}"/>
                  </a:ext>
                </a:extLst>
              </p:cNvPr>
              <p:cNvSpPr txBox="1"/>
              <p:nvPr/>
            </p:nvSpPr>
            <p:spPr>
              <a:xfrm>
                <a:off x="6731768" y="4116799"/>
                <a:ext cx="1815580" cy="54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20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FFFFFF"/>
                    </a:solidFill>
                    <a:latin typeface="Montserrat" panose="00000500000000000000" pitchFamily="2" charset="0"/>
                    <a:ea typeface="Alata"/>
                    <a:cs typeface="Alata"/>
                    <a:sym typeface="Alata"/>
                  </a:rPr>
                  <a:t>Phase 4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rgbClr val="FFFFFF"/>
                    </a:solidFill>
                    <a:latin typeface="Montserrat" panose="00000500000000000000" pitchFamily="2" charset="0"/>
                    <a:ea typeface="Alata"/>
                    <a:cs typeface="Alata"/>
                    <a:sym typeface="Alata"/>
                  </a:rPr>
                  <a:t>Long Term Strategies</a:t>
                </a:r>
              </a:p>
            </p:txBody>
          </p:sp>
        </p:grpSp>
      </p:grpSp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9CEE3361-0774-FA5B-FA8B-A05245156C71}"/>
              </a:ext>
            </a:extLst>
          </p:cNvPr>
          <p:cNvSpPr txBox="1">
            <a:spLocks/>
          </p:cNvSpPr>
          <p:nvPr/>
        </p:nvSpPr>
        <p:spPr>
          <a:xfrm>
            <a:off x="679604" y="0"/>
            <a:ext cx="7528396" cy="697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>
                <a:solidFill>
                  <a:srgbClr val="000000"/>
                </a:solidFill>
              </a:rPr>
              <a:t>Analyze tradeoff between “Estimated Impact” &amp; “Implementation Effort” to prioritize proposed solutions 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rgbClr val="032A06"/>
              </a:solidFill>
              <a:effectLst/>
              <a:uLnTx/>
              <a:uFillTx/>
              <a:latin typeface="Alata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3030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4517F-23FD-3462-29A9-D6E367C36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CC5C3C-518A-8E58-97D4-890541B361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13160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CC5C3C-518A-8E58-97D4-890541B361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A6F9734-8EF8-53CC-79CC-89301CEA99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2511" y="1623975"/>
            <a:ext cx="7715250" cy="947775"/>
          </a:xfrm>
        </p:spPr>
        <p:txBody>
          <a:bodyPr vert="horz"/>
          <a:lstStyle/>
          <a:p>
            <a:r>
              <a:rPr 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Alata" panose="020B0604020202020204" charset="0"/>
              </a:rPr>
              <a:t>Thank You! Questions?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0B960D-0876-3B38-8D3A-6A211555D990}"/>
              </a:ext>
            </a:extLst>
          </p:cNvPr>
          <p:cNvCxnSpPr>
            <a:cxnSpLocks/>
          </p:cNvCxnSpPr>
          <p:nvPr/>
        </p:nvCxnSpPr>
        <p:spPr>
          <a:xfrm>
            <a:off x="797258" y="2571750"/>
            <a:ext cx="76752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DE09F4-308A-28FF-0D8A-8B8D859E0253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7290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CE92B82-86F3-9DAE-CCB0-A8B46E3F36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897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CE92B82-86F3-9DAE-CCB0-A8B46E3F3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51A1A5-2B80-40F1-D3D8-D4F77F2ED0A3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39342C9-DFCB-BFB1-26E2-2AB16C184365}"/>
              </a:ext>
            </a:extLst>
          </p:cNvPr>
          <p:cNvSpPr txBox="1">
            <a:spLocks/>
          </p:cNvSpPr>
          <p:nvPr/>
        </p:nvSpPr>
        <p:spPr>
          <a:xfrm>
            <a:off x="714375" y="1489968"/>
            <a:ext cx="7715250" cy="9477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400">
                <a:solidFill>
                  <a:schemeClr val="tx1">
                    <a:lumMod val="75000"/>
                    <a:lumOff val="25000"/>
                  </a:schemeClr>
                </a:solidFill>
              </a:rPr>
              <a:t>Appendix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0849BF-07A9-88FA-0398-E9729B622F03}"/>
              </a:ext>
            </a:extLst>
          </p:cNvPr>
          <p:cNvCxnSpPr>
            <a:cxnSpLocks/>
          </p:cNvCxnSpPr>
          <p:nvPr/>
        </p:nvCxnSpPr>
        <p:spPr>
          <a:xfrm>
            <a:off x="834511" y="2571750"/>
            <a:ext cx="76752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975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88D34-7090-4CEE-3751-B88C9D9C2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07;p34">
            <a:extLst>
              <a:ext uri="{FF2B5EF4-FFF2-40B4-BE49-F238E27FC236}">
                <a16:creationId xmlns:a16="http://schemas.microsoft.com/office/drawing/2014/main" id="{3581E0A2-E5F8-164E-F6CA-459B9189E5FD}"/>
              </a:ext>
            </a:extLst>
          </p:cNvPr>
          <p:cNvSpPr txBox="1">
            <a:spLocks/>
          </p:cNvSpPr>
          <p:nvPr/>
        </p:nvSpPr>
        <p:spPr>
          <a:xfrm>
            <a:off x="671542" y="153988"/>
            <a:ext cx="757245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Problem Statement - Shifting of Working Patterns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00FB41-A8BF-0412-E362-080E4170200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234593-1482-A980-9457-055C9357782F}"/>
              </a:ext>
            </a:extLst>
          </p:cNvPr>
          <p:cNvGrpSpPr/>
          <p:nvPr/>
        </p:nvGrpSpPr>
        <p:grpSpPr>
          <a:xfrm>
            <a:off x="671542" y="1269219"/>
            <a:ext cx="1575380" cy="2244133"/>
            <a:chOff x="671542" y="1269219"/>
            <a:chExt cx="1575380" cy="224413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CB2906-1693-DFEB-8EE9-75BE6A2F47DB}"/>
                </a:ext>
              </a:extLst>
            </p:cNvPr>
            <p:cNvGrpSpPr/>
            <p:nvPr/>
          </p:nvGrpSpPr>
          <p:grpSpPr>
            <a:xfrm>
              <a:off x="671542" y="1269219"/>
              <a:ext cx="1575380" cy="2244133"/>
              <a:chOff x="3816322" y="3581233"/>
              <a:chExt cx="3823213" cy="5851225"/>
            </a:xfrm>
          </p:grpSpPr>
          <p:sp>
            <p:nvSpPr>
              <p:cNvPr id="22" name="Freeform 29">
                <a:extLst>
                  <a:ext uri="{FF2B5EF4-FFF2-40B4-BE49-F238E27FC236}">
                    <a16:creationId xmlns:a16="http://schemas.microsoft.com/office/drawing/2014/main" id="{AD4291FF-B4C0-3EA0-39F1-EE7A14FDD1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2509" y="3581233"/>
                <a:ext cx="3667026" cy="3998207"/>
              </a:xfrm>
              <a:custGeom>
                <a:avLst/>
                <a:gdLst>
                  <a:gd name="T0" fmla="*/ 120 w 240"/>
                  <a:gd name="T1" fmla="*/ 262 h 262"/>
                  <a:gd name="T2" fmla="*/ 96 w 240"/>
                  <a:gd name="T3" fmla="*/ 255 h 262"/>
                  <a:gd name="T4" fmla="*/ 24 w 240"/>
                  <a:gd name="T5" fmla="*/ 214 h 262"/>
                  <a:gd name="T6" fmla="*/ 0 w 240"/>
                  <a:gd name="T7" fmla="*/ 172 h 262"/>
                  <a:gd name="T8" fmla="*/ 0 w 240"/>
                  <a:gd name="T9" fmla="*/ 89 h 262"/>
                  <a:gd name="T10" fmla="*/ 24 w 240"/>
                  <a:gd name="T11" fmla="*/ 48 h 262"/>
                  <a:gd name="T12" fmla="*/ 96 w 240"/>
                  <a:gd name="T13" fmla="*/ 7 h 262"/>
                  <a:gd name="T14" fmla="*/ 120 w 240"/>
                  <a:gd name="T15" fmla="*/ 0 h 262"/>
                  <a:gd name="T16" fmla="*/ 144 w 240"/>
                  <a:gd name="T17" fmla="*/ 7 h 262"/>
                  <a:gd name="T18" fmla="*/ 216 w 240"/>
                  <a:gd name="T19" fmla="*/ 48 h 262"/>
                  <a:gd name="T20" fmla="*/ 240 w 240"/>
                  <a:gd name="T21" fmla="*/ 89 h 262"/>
                  <a:gd name="T22" fmla="*/ 240 w 240"/>
                  <a:gd name="T23" fmla="*/ 172 h 262"/>
                  <a:gd name="T24" fmla="*/ 216 w 240"/>
                  <a:gd name="T25" fmla="*/ 214 h 262"/>
                  <a:gd name="T26" fmla="*/ 144 w 240"/>
                  <a:gd name="T27" fmla="*/ 255 h 262"/>
                  <a:gd name="T28" fmla="*/ 120 w 240"/>
                  <a:gd name="T29" fmla="*/ 262 h 262"/>
                  <a:gd name="T30" fmla="*/ 120 w 240"/>
                  <a:gd name="T31" fmla="*/ 2 h 262"/>
                  <a:gd name="T32" fmla="*/ 97 w 240"/>
                  <a:gd name="T33" fmla="*/ 8 h 262"/>
                  <a:gd name="T34" fmla="*/ 25 w 240"/>
                  <a:gd name="T35" fmla="*/ 49 h 262"/>
                  <a:gd name="T36" fmla="*/ 2 w 240"/>
                  <a:gd name="T37" fmla="*/ 89 h 262"/>
                  <a:gd name="T38" fmla="*/ 2 w 240"/>
                  <a:gd name="T39" fmla="*/ 172 h 262"/>
                  <a:gd name="T40" fmla="*/ 25 w 240"/>
                  <a:gd name="T41" fmla="*/ 213 h 262"/>
                  <a:gd name="T42" fmla="*/ 97 w 240"/>
                  <a:gd name="T43" fmla="*/ 254 h 262"/>
                  <a:gd name="T44" fmla="*/ 120 w 240"/>
                  <a:gd name="T45" fmla="*/ 260 h 262"/>
                  <a:gd name="T46" fmla="*/ 143 w 240"/>
                  <a:gd name="T47" fmla="*/ 254 h 262"/>
                  <a:gd name="T48" fmla="*/ 215 w 240"/>
                  <a:gd name="T49" fmla="*/ 213 h 262"/>
                  <a:gd name="T50" fmla="*/ 238 w 240"/>
                  <a:gd name="T51" fmla="*/ 172 h 262"/>
                  <a:gd name="T52" fmla="*/ 238 w 240"/>
                  <a:gd name="T53" fmla="*/ 89 h 262"/>
                  <a:gd name="T54" fmla="*/ 215 w 240"/>
                  <a:gd name="T55" fmla="*/ 49 h 262"/>
                  <a:gd name="T56" fmla="*/ 143 w 240"/>
                  <a:gd name="T57" fmla="*/ 8 h 262"/>
                  <a:gd name="T58" fmla="*/ 120 w 240"/>
                  <a:gd name="T59" fmla="*/ 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0" h="262">
                    <a:moveTo>
                      <a:pt x="120" y="262"/>
                    </a:moveTo>
                    <a:cubicBezTo>
                      <a:pt x="112" y="262"/>
                      <a:pt x="103" y="259"/>
                      <a:pt x="96" y="255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10" y="206"/>
                      <a:pt x="0" y="189"/>
                      <a:pt x="0" y="17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73"/>
                      <a:pt x="10" y="56"/>
                      <a:pt x="24" y="48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3" y="2"/>
                      <a:pt x="112" y="0"/>
                      <a:pt x="120" y="0"/>
                    </a:cubicBezTo>
                    <a:cubicBezTo>
                      <a:pt x="129" y="0"/>
                      <a:pt x="137" y="2"/>
                      <a:pt x="144" y="7"/>
                    </a:cubicBezTo>
                    <a:cubicBezTo>
                      <a:pt x="216" y="48"/>
                      <a:pt x="216" y="48"/>
                      <a:pt x="216" y="48"/>
                    </a:cubicBezTo>
                    <a:cubicBezTo>
                      <a:pt x="230" y="56"/>
                      <a:pt x="240" y="73"/>
                      <a:pt x="240" y="89"/>
                    </a:cubicBezTo>
                    <a:cubicBezTo>
                      <a:pt x="240" y="172"/>
                      <a:pt x="240" y="172"/>
                      <a:pt x="240" y="172"/>
                    </a:cubicBezTo>
                    <a:cubicBezTo>
                      <a:pt x="240" y="189"/>
                      <a:pt x="230" y="206"/>
                      <a:pt x="216" y="214"/>
                    </a:cubicBezTo>
                    <a:cubicBezTo>
                      <a:pt x="144" y="255"/>
                      <a:pt x="144" y="255"/>
                      <a:pt x="144" y="255"/>
                    </a:cubicBezTo>
                    <a:cubicBezTo>
                      <a:pt x="137" y="259"/>
                      <a:pt x="129" y="262"/>
                      <a:pt x="120" y="262"/>
                    </a:cubicBezTo>
                    <a:close/>
                    <a:moveTo>
                      <a:pt x="120" y="2"/>
                    </a:moveTo>
                    <a:cubicBezTo>
                      <a:pt x="112" y="2"/>
                      <a:pt x="104" y="4"/>
                      <a:pt x="97" y="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11" y="57"/>
                      <a:pt x="2" y="73"/>
                      <a:pt x="2" y="89"/>
                    </a:cubicBezTo>
                    <a:cubicBezTo>
                      <a:pt x="2" y="172"/>
                      <a:pt x="2" y="172"/>
                      <a:pt x="2" y="172"/>
                    </a:cubicBezTo>
                    <a:cubicBezTo>
                      <a:pt x="2" y="188"/>
                      <a:pt x="11" y="205"/>
                      <a:pt x="25" y="213"/>
                    </a:cubicBezTo>
                    <a:cubicBezTo>
                      <a:pt x="97" y="254"/>
                      <a:pt x="97" y="254"/>
                      <a:pt x="97" y="254"/>
                    </a:cubicBezTo>
                    <a:cubicBezTo>
                      <a:pt x="104" y="258"/>
                      <a:pt x="112" y="260"/>
                      <a:pt x="120" y="260"/>
                    </a:cubicBezTo>
                    <a:cubicBezTo>
                      <a:pt x="128" y="260"/>
                      <a:pt x="136" y="258"/>
                      <a:pt x="143" y="254"/>
                    </a:cubicBezTo>
                    <a:cubicBezTo>
                      <a:pt x="215" y="213"/>
                      <a:pt x="215" y="213"/>
                      <a:pt x="215" y="213"/>
                    </a:cubicBezTo>
                    <a:cubicBezTo>
                      <a:pt x="229" y="205"/>
                      <a:pt x="238" y="188"/>
                      <a:pt x="238" y="172"/>
                    </a:cubicBezTo>
                    <a:cubicBezTo>
                      <a:pt x="238" y="89"/>
                      <a:pt x="238" y="89"/>
                      <a:pt x="238" y="89"/>
                    </a:cubicBezTo>
                    <a:cubicBezTo>
                      <a:pt x="238" y="73"/>
                      <a:pt x="229" y="57"/>
                      <a:pt x="215" y="49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36" y="4"/>
                      <a:pt x="128" y="2"/>
                      <a:pt x="120" y="2"/>
                    </a:cubicBezTo>
                    <a:close/>
                  </a:path>
                </a:pathLst>
              </a:custGeom>
              <a:solidFill>
                <a:srgbClr val="7C7C7B">
                  <a:alpha val="50196"/>
                </a:srgbClr>
              </a:solidFill>
              <a:ln>
                <a:noFill/>
              </a:ln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7" name="Freeform 30">
                <a:extLst>
                  <a:ext uri="{FF2B5EF4-FFF2-40B4-BE49-F238E27FC236}">
                    <a16:creationId xmlns:a16="http://schemas.microsoft.com/office/drawing/2014/main" id="{B1EE1AC1-B6A9-71AB-DAB8-BBF03A496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7833" y="4054840"/>
                <a:ext cx="2718095" cy="3052709"/>
              </a:xfrm>
              <a:custGeom>
                <a:avLst/>
                <a:gdLst>
                  <a:gd name="T0" fmla="*/ 89 w 178"/>
                  <a:gd name="T1" fmla="*/ 200 h 200"/>
                  <a:gd name="T2" fmla="*/ 81 w 178"/>
                  <a:gd name="T3" fmla="*/ 197 h 200"/>
                  <a:gd name="T4" fmla="*/ 9 w 178"/>
                  <a:gd name="T5" fmla="*/ 156 h 200"/>
                  <a:gd name="T6" fmla="*/ 0 w 178"/>
                  <a:gd name="T7" fmla="*/ 141 h 200"/>
                  <a:gd name="T8" fmla="*/ 0 w 178"/>
                  <a:gd name="T9" fmla="*/ 58 h 200"/>
                  <a:gd name="T10" fmla="*/ 9 w 178"/>
                  <a:gd name="T11" fmla="*/ 44 h 200"/>
                  <a:gd name="T12" fmla="*/ 81 w 178"/>
                  <a:gd name="T13" fmla="*/ 2 h 200"/>
                  <a:gd name="T14" fmla="*/ 89 w 178"/>
                  <a:gd name="T15" fmla="*/ 0 h 200"/>
                  <a:gd name="T16" fmla="*/ 97 w 178"/>
                  <a:gd name="T17" fmla="*/ 2 h 200"/>
                  <a:gd name="T18" fmla="*/ 169 w 178"/>
                  <a:gd name="T19" fmla="*/ 44 h 200"/>
                  <a:gd name="T20" fmla="*/ 178 w 178"/>
                  <a:gd name="T21" fmla="*/ 58 h 200"/>
                  <a:gd name="T22" fmla="*/ 178 w 178"/>
                  <a:gd name="T23" fmla="*/ 141 h 200"/>
                  <a:gd name="T24" fmla="*/ 169 w 178"/>
                  <a:gd name="T25" fmla="*/ 156 h 200"/>
                  <a:gd name="T26" fmla="*/ 97 w 178"/>
                  <a:gd name="T27" fmla="*/ 197 h 200"/>
                  <a:gd name="T28" fmla="*/ 89 w 178"/>
                  <a:gd name="T29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8" h="200">
                    <a:moveTo>
                      <a:pt x="89" y="200"/>
                    </a:moveTo>
                    <a:cubicBezTo>
                      <a:pt x="86" y="200"/>
                      <a:pt x="83" y="199"/>
                      <a:pt x="81" y="197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4" y="153"/>
                      <a:pt x="0" y="147"/>
                      <a:pt x="0" y="14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3"/>
                      <a:pt x="4" y="47"/>
                      <a:pt x="9" y="44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3" y="1"/>
                      <a:pt x="86" y="0"/>
                      <a:pt x="89" y="0"/>
                    </a:cubicBezTo>
                    <a:cubicBezTo>
                      <a:pt x="92" y="0"/>
                      <a:pt x="95" y="1"/>
                      <a:pt x="97" y="2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74" y="47"/>
                      <a:pt x="178" y="53"/>
                      <a:pt x="178" y="58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7"/>
                      <a:pt x="174" y="153"/>
                      <a:pt x="169" y="156"/>
                    </a:cubicBezTo>
                    <a:cubicBezTo>
                      <a:pt x="97" y="197"/>
                      <a:pt x="97" y="197"/>
                      <a:pt x="97" y="197"/>
                    </a:cubicBezTo>
                    <a:cubicBezTo>
                      <a:pt x="95" y="199"/>
                      <a:pt x="92" y="200"/>
                      <a:pt x="89" y="20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56A7A64-BE4A-ADC0-851E-5601E16A49F8}"/>
                  </a:ext>
                </a:extLst>
              </p:cNvPr>
              <p:cNvSpPr txBox="1"/>
              <p:nvPr/>
            </p:nvSpPr>
            <p:spPr>
              <a:xfrm>
                <a:off x="3816322" y="7589293"/>
                <a:ext cx="3702460" cy="1843165"/>
              </a:xfrm>
              <a:prstGeom prst="rect">
                <a:avLst/>
              </a:prstGeom>
              <a:noFill/>
            </p:spPr>
            <p:txBody>
              <a:bodyPr wrap="square" lIns="59996" tIns="29998" rIns="59996" bIns="29998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WFH increased from 5% to 30% since 2019</a:t>
                </a:r>
                <a:endParaRPr lang="en-US" baseline="100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A167EB3-1347-5C11-3B4E-9D7AA99EA348}"/>
                </a:ext>
              </a:extLst>
            </p:cNvPr>
            <p:cNvGrpSpPr/>
            <p:nvPr/>
          </p:nvGrpSpPr>
          <p:grpSpPr>
            <a:xfrm>
              <a:off x="1001410" y="1647162"/>
              <a:ext cx="980001" cy="793981"/>
              <a:chOff x="1001410" y="1647162"/>
              <a:chExt cx="980001" cy="79398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F444C3-EBD0-70D5-CED5-AA8C001D6FEC}"/>
                  </a:ext>
                </a:extLst>
              </p:cNvPr>
              <p:cNvSpPr txBox="1"/>
              <p:nvPr/>
            </p:nvSpPr>
            <p:spPr>
              <a:xfrm>
                <a:off x="1001410" y="2133366"/>
                <a:ext cx="9800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solidFill>
                      <a:schemeClr val="bg1">
                        <a:lumMod val="85000"/>
                      </a:schemeClr>
                    </a:solidFill>
                    <a:latin typeface="Montserrat" panose="00000500000000000000" pitchFamily="2" charset="0"/>
                  </a:rPr>
                  <a:t>+500%</a:t>
                </a:r>
                <a:endParaRPr lang="en-US">
                  <a:solidFill>
                    <a:schemeClr val="bg1">
                      <a:lumMod val="8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ECD15288-1ECA-127D-1937-32FA68985B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1278979" y="1647162"/>
                <a:ext cx="436911" cy="436911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5578B5B-C624-A806-F9AF-17AB297A7E62}"/>
              </a:ext>
            </a:extLst>
          </p:cNvPr>
          <p:cNvGrpSpPr/>
          <p:nvPr/>
        </p:nvGrpSpPr>
        <p:grpSpPr>
          <a:xfrm>
            <a:off x="2630138" y="1269219"/>
            <a:ext cx="1858193" cy="2235014"/>
            <a:chOff x="2630138" y="1269219"/>
            <a:chExt cx="1858193" cy="223501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3A037F9-12FA-FE28-1C51-E3ADAE3AF4E8}"/>
                </a:ext>
              </a:extLst>
            </p:cNvPr>
            <p:cNvGrpSpPr/>
            <p:nvPr/>
          </p:nvGrpSpPr>
          <p:grpSpPr>
            <a:xfrm>
              <a:off x="2630138" y="1269219"/>
              <a:ext cx="1858193" cy="2235014"/>
              <a:chOff x="6811867" y="3581233"/>
              <a:chExt cx="4509558" cy="5827449"/>
            </a:xfrm>
          </p:grpSpPr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80D5045B-37A5-CEC9-68A3-B88D1BA7A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65927" y="3581233"/>
                <a:ext cx="3667026" cy="3998207"/>
              </a:xfrm>
              <a:custGeom>
                <a:avLst/>
                <a:gdLst>
                  <a:gd name="T0" fmla="*/ 120 w 240"/>
                  <a:gd name="T1" fmla="*/ 262 h 262"/>
                  <a:gd name="T2" fmla="*/ 96 w 240"/>
                  <a:gd name="T3" fmla="*/ 255 h 262"/>
                  <a:gd name="T4" fmla="*/ 24 w 240"/>
                  <a:gd name="T5" fmla="*/ 214 h 262"/>
                  <a:gd name="T6" fmla="*/ 0 w 240"/>
                  <a:gd name="T7" fmla="*/ 172 h 262"/>
                  <a:gd name="T8" fmla="*/ 0 w 240"/>
                  <a:gd name="T9" fmla="*/ 89 h 262"/>
                  <a:gd name="T10" fmla="*/ 24 w 240"/>
                  <a:gd name="T11" fmla="*/ 48 h 262"/>
                  <a:gd name="T12" fmla="*/ 96 w 240"/>
                  <a:gd name="T13" fmla="*/ 7 h 262"/>
                  <a:gd name="T14" fmla="*/ 120 w 240"/>
                  <a:gd name="T15" fmla="*/ 0 h 262"/>
                  <a:gd name="T16" fmla="*/ 144 w 240"/>
                  <a:gd name="T17" fmla="*/ 7 h 262"/>
                  <a:gd name="T18" fmla="*/ 216 w 240"/>
                  <a:gd name="T19" fmla="*/ 48 h 262"/>
                  <a:gd name="T20" fmla="*/ 240 w 240"/>
                  <a:gd name="T21" fmla="*/ 89 h 262"/>
                  <a:gd name="T22" fmla="*/ 240 w 240"/>
                  <a:gd name="T23" fmla="*/ 172 h 262"/>
                  <a:gd name="T24" fmla="*/ 216 w 240"/>
                  <a:gd name="T25" fmla="*/ 214 h 262"/>
                  <a:gd name="T26" fmla="*/ 144 w 240"/>
                  <a:gd name="T27" fmla="*/ 255 h 262"/>
                  <a:gd name="T28" fmla="*/ 120 w 240"/>
                  <a:gd name="T29" fmla="*/ 262 h 262"/>
                  <a:gd name="T30" fmla="*/ 120 w 240"/>
                  <a:gd name="T31" fmla="*/ 2 h 262"/>
                  <a:gd name="T32" fmla="*/ 97 w 240"/>
                  <a:gd name="T33" fmla="*/ 8 h 262"/>
                  <a:gd name="T34" fmla="*/ 25 w 240"/>
                  <a:gd name="T35" fmla="*/ 49 h 262"/>
                  <a:gd name="T36" fmla="*/ 2 w 240"/>
                  <a:gd name="T37" fmla="*/ 89 h 262"/>
                  <a:gd name="T38" fmla="*/ 2 w 240"/>
                  <a:gd name="T39" fmla="*/ 172 h 262"/>
                  <a:gd name="T40" fmla="*/ 25 w 240"/>
                  <a:gd name="T41" fmla="*/ 213 h 262"/>
                  <a:gd name="T42" fmla="*/ 97 w 240"/>
                  <a:gd name="T43" fmla="*/ 254 h 262"/>
                  <a:gd name="T44" fmla="*/ 120 w 240"/>
                  <a:gd name="T45" fmla="*/ 260 h 262"/>
                  <a:gd name="T46" fmla="*/ 143 w 240"/>
                  <a:gd name="T47" fmla="*/ 254 h 262"/>
                  <a:gd name="T48" fmla="*/ 215 w 240"/>
                  <a:gd name="T49" fmla="*/ 213 h 262"/>
                  <a:gd name="T50" fmla="*/ 238 w 240"/>
                  <a:gd name="T51" fmla="*/ 172 h 262"/>
                  <a:gd name="T52" fmla="*/ 238 w 240"/>
                  <a:gd name="T53" fmla="*/ 89 h 262"/>
                  <a:gd name="T54" fmla="*/ 215 w 240"/>
                  <a:gd name="T55" fmla="*/ 49 h 262"/>
                  <a:gd name="T56" fmla="*/ 143 w 240"/>
                  <a:gd name="T57" fmla="*/ 8 h 262"/>
                  <a:gd name="T58" fmla="*/ 120 w 240"/>
                  <a:gd name="T59" fmla="*/ 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0" h="262">
                    <a:moveTo>
                      <a:pt x="120" y="262"/>
                    </a:moveTo>
                    <a:cubicBezTo>
                      <a:pt x="112" y="262"/>
                      <a:pt x="103" y="259"/>
                      <a:pt x="96" y="255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10" y="206"/>
                      <a:pt x="0" y="189"/>
                      <a:pt x="0" y="17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73"/>
                      <a:pt x="10" y="56"/>
                      <a:pt x="24" y="48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3" y="2"/>
                      <a:pt x="112" y="0"/>
                      <a:pt x="120" y="0"/>
                    </a:cubicBezTo>
                    <a:cubicBezTo>
                      <a:pt x="129" y="0"/>
                      <a:pt x="137" y="2"/>
                      <a:pt x="144" y="7"/>
                    </a:cubicBezTo>
                    <a:cubicBezTo>
                      <a:pt x="216" y="48"/>
                      <a:pt x="216" y="48"/>
                      <a:pt x="216" y="48"/>
                    </a:cubicBezTo>
                    <a:cubicBezTo>
                      <a:pt x="230" y="56"/>
                      <a:pt x="240" y="73"/>
                      <a:pt x="240" y="89"/>
                    </a:cubicBezTo>
                    <a:cubicBezTo>
                      <a:pt x="240" y="172"/>
                      <a:pt x="240" y="172"/>
                      <a:pt x="240" y="172"/>
                    </a:cubicBezTo>
                    <a:cubicBezTo>
                      <a:pt x="240" y="189"/>
                      <a:pt x="230" y="206"/>
                      <a:pt x="216" y="214"/>
                    </a:cubicBezTo>
                    <a:cubicBezTo>
                      <a:pt x="144" y="255"/>
                      <a:pt x="144" y="255"/>
                      <a:pt x="144" y="255"/>
                    </a:cubicBezTo>
                    <a:cubicBezTo>
                      <a:pt x="137" y="259"/>
                      <a:pt x="129" y="262"/>
                      <a:pt x="120" y="262"/>
                    </a:cubicBezTo>
                    <a:close/>
                    <a:moveTo>
                      <a:pt x="120" y="2"/>
                    </a:moveTo>
                    <a:cubicBezTo>
                      <a:pt x="112" y="2"/>
                      <a:pt x="104" y="4"/>
                      <a:pt x="97" y="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11" y="57"/>
                      <a:pt x="2" y="73"/>
                      <a:pt x="2" y="89"/>
                    </a:cubicBezTo>
                    <a:cubicBezTo>
                      <a:pt x="2" y="172"/>
                      <a:pt x="2" y="172"/>
                      <a:pt x="2" y="172"/>
                    </a:cubicBezTo>
                    <a:cubicBezTo>
                      <a:pt x="2" y="188"/>
                      <a:pt x="11" y="205"/>
                      <a:pt x="25" y="213"/>
                    </a:cubicBezTo>
                    <a:cubicBezTo>
                      <a:pt x="97" y="254"/>
                      <a:pt x="97" y="254"/>
                      <a:pt x="97" y="254"/>
                    </a:cubicBezTo>
                    <a:cubicBezTo>
                      <a:pt x="104" y="258"/>
                      <a:pt x="112" y="260"/>
                      <a:pt x="120" y="260"/>
                    </a:cubicBezTo>
                    <a:cubicBezTo>
                      <a:pt x="128" y="260"/>
                      <a:pt x="136" y="258"/>
                      <a:pt x="143" y="254"/>
                    </a:cubicBezTo>
                    <a:cubicBezTo>
                      <a:pt x="215" y="213"/>
                      <a:pt x="215" y="213"/>
                      <a:pt x="215" y="213"/>
                    </a:cubicBezTo>
                    <a:cubicBezTo>
                      <a:pt x="229" y="205"/>
                      <a:pt x="238" y="188"/>
                      <a:pt x="238" y="172"/>
                    </a:cubicBezTo>
                    <a:cubicBezTo>
                      <a:pt x="238" y="89"/>
                      <a:pt x="238" y="89"/>
                      <a:pt x="238" y="89"/>
                    </a:cubicBezTo>
                    <a:cubicBezTo>
                      <a:pt x="238" y="73"/>
                      <a:pt x="229" y="57"/>
                      <a:pt x="215" y="49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36" y="4"/>
                      <a:pt x="128" y="2"/>
                      <a:pt x="120" y="2"/>
                    </a:cubicBezTo>
                    <a:close/>
                  </a:path>
                </a:pathLst>
              </a:custGeom>
              <a:solidFill>
                <a:srgbClr val="7C7C7B">
                  <a:alpha val="50196"/>
                </a:srgbClr>
              </a:solidFill>
              <a:ln>
                <a:noFill/>
              </a:ln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8D3EB4F2-0E66-8FAC-9627-F554D0154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251" y="4054840"/>
                <a:ext cx="2718095" cy="3052709"/>
              </a:xfrm>
              <a:custGeom>
                <a:avLst/>
                <a:gdLst>
                  <a:gd name="T0" fmla="*/ 89 w 178"/>
                  <a:gd name="T1" fmla="*/ 200 h 200"/>
                  <a:gd name="T2" fmla="*/ 81 w 178"/>
                  <a:gd name="T3" fmla="*/ 197 h 200"/>
                  <a:gd name="T4" fmla="*/ 9 w 178"/>
                  <a:gd name="T5" fmla="*/ 156 h 200"/>
                  <a:gd name="T6" fmla="*/ 0 w 178"/>
                  <a:gd name="T7" fmla="*/ 141 h 200"/>
                  <a:gd name="T8" fmla="*/ 0 w 178"/>
                  <a:gd name="T9" fmla="*/ 58 h 200"/>
                  <a:gd name="T10" fmla="*/ 9 w 178"/>
                  <a:gd name="T11" fmla="*/ 44 h 200"/>
                  <a:gd name="T12" fmla="*/ 81 w 178"/>
                  <a:gd name="T13" fmla="*/ 2 h 200"/>
                  <a:gd name="T14" fmla="*/ 89 w 178"/>
                  <a:gd name="T15" fmla="*/ 0 h 200"/>
                  <a:gd name="T16" fmla="*/ 97 w 178"/>
                  <a:gd name="T17" fmla="*/ 2 h 200"/>
                  <a:gd name="T18" fmla="*/ 169 w 178"/>
                  <a:gd name="T19" fmla="*/ 44 h 200"/>
                  <a:gd name="T20" fmla="*/ 178 w 178"/>
                  <a:gd name="T21" fmla="*/ 58 h 200"/>
                  <a:gd name="T22" fmla="*/ 178 w 178"/>
                  <a:gd name="T23" fmla="*/ 141 h 200"/>
                  <a:gd name="T24" fmla="*/ 169 w 178"/>
                  <a:gd name="T25" fmla="*/ 156 h 200"/>
                  <a:gd name="T26" fmla="*/ 97 w 178"/>
                  <a:gd name="T27" fmla="*/ 197 h 200"/>
                  <a:gd name="T28" fmla="*/ 89 w 178"/>
                  <a:gd name="T29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8" h="200">
                    <a:moveTo>
                      <a:pt x="89" y="200"/>
                    </a:moveTo>
                    <a:cubicBezTo>
                      <a:pt x="86" y="200"/>
                      <a:pt x="83" y="199"/>
                      <a:pt x="81" y="197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4" y="153"/>
                      <a:pt x="0" y="147"/>
                      <a:pt x="0" y="14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3"/>
                      <a:pt x="4" y="47"/>
                      <a:pt x="9" y="44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3" y="1"/>
                      <a:pt x="86" y="0"/>
                      <a:pt x="89" y="0"/>
                    </a:cubicBezTo>
                    <a:cubicBezTo>
                      <a:pt x="92" y="0"/>
                      <a:pt x="95" y="1"/>
                      <a:pt x="97" y="2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74" y="47"/>
                      <a:pt x="178" y="53"/>
                      <a:pt x="178" y="58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7"/>
                      <a:pt x="174" y="153"/>
                      <a:pt x="169" y="156"/>
                    </a:cubicBezTo>
                    <a:cubicBezTo>
                      <a:pt x="97" y="197"/>
                      <a:pt x="97" y="197"/>
                      <a:pt x="97" y="197"/>
                    </a:cubicBezTo>
                    <a:cubicBezTo>
                      <a:pt x="95" y="199"/>
                      <a:pt x="92" y="200"/>
                      <a:pt x="89" y="20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786584-EB01-E4BD-22B6-F569AAE87143}"/>
                  </a:ext>
                </a:extLst>
              </p:cNvPr>
              <p:cNvSpPr txBox="1"/>
              <p:nvPr/>
            </p:nvSpPr>
            <p:spPr>
              <a:xfrm>
                <a:off x="6811867" y="7565517"/>
                <a:ext cx="4509558" cy="1843165"/>
              </a:xfrm>
              <a:prstGeom prst="rect">
                <a:avLst/>
              </a:prstGeom>
              <a:noFill/>
            </p:spPr>
            <p:txBody>
              <a:bodyPr wrap="square" lIns="59996" tIns="29998" rIns="59996" bIns="29998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Office occupancy at half of </a:t>
                </a:r>
              </a:p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pre-pandemic level</a:t>
                </a:r>
                <a:endParaRPr lang="en-US" sz="700" baseline="100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E5A222-F7EA-D7E6-2E5E-D90426966B6C}"/>
                </a:ext>
              </a:extLst>
            </p:cNvPr>
            <p:cNvSpPr txBox="1"/>
            <p:nvPr/>
          </p:nvSpPr>
          <p:spPr>
            <a:xfrm>
              <a:off x="3053728" y="2133366"/>
              <a:ext cx="9800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1">
                      <a:lumMod val="85000"/>
                    </a:schemeClr>
                  </a:solidFill>
                  <a:latin typeface="Montserrat" panose="00000500000000000000" pitchFamily="2" charset="0"/>
                </a:rPr>
                <a:t>50%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4FBB66BF-C08D-4E27-FC36-F437CBE55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3213688" y="1541451"/>
              <a:ext cx="626333" cy="626333"/>
            </a:xfrm>
            <a:prstGeom prst="rect">
              <a:avLst/>
            </a:prstGeom>
            <a:noFill/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ADB43F-BDA0-7505-7325-3A8BD8A1672A}"/>
              </a:ext>
            </a:extLst>
          </p:cNvPr>
          <p:cNvGrpSpPr/>
          <p:nvPr/>
        </p:nvGrpSpPr>
        <p:grpSpPr>
          <a:xfrm>
            <a:off x="4816162" y="1305604"/>
            <a:ext cx="1511022" cy="2917407"/>
            <a:chOff x="4816162" y="1305604"/>
            <a:chExt cx="1511022" cy="291740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BEAA97D-A931-4900-0252-6AF2855F4C4D}"/>
                </a:ext>
              </a:extLst>
            </p:cNvPr>
            <p:cNvGrpSpPr/>
            <p:nvPr/>
          </p:nvGrpSpPr>
          <p:grpSpPr>
            <a:xfrm>
              <a:off x="4816162" y="1305604"/>
              <a:ext cx="1511022" cy="2917407"/>
              <a:chOff x="10357629" y="3510979"/>
              <a:chExt cx="3667026" cy="7606686"/>
            </a:xfrm>
          </p:grpSpPr>
          <p:sp>
            <p:nvSpPr>
              <p:cNvPr id="44" name="Freeform 29">
                <a:extLst>
                  <a:ext uri="{FF2B5EF4-FFF2-40B4-BE49-F238E27FC236}">
                    <a16:creationId xmlns:a16="http://schemas.microsoft.com/office/drawing/2014/main" id="{33BC88F7-0126-965E-7CA5-AE5F924D0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57629" y="3510979"/>
                <a:ext cx="3667026" cy="3998207"/>
              </a:xfrm>
              <a:custGeom>
                <a:avLst/>
                <a:gdLst>
                  <a:gd name="T0" fmla="*/ 120 w 240"/>
                  <a:gd name="T1" fmla="*/ 262 h 262"/>
                  <a:gd name="T2" fmla="*/ 96 w 240"/>
                  <a:gd name="T3" fmla="*/ 255 h 262"/>
                  <a:gd name="T4" fmla="*/ 24 w 240"/>
                  <a:gd name="T5" fmla="*/ 214 h 262"/>
                  <a:gd name="T6" fmla="*/ 0 w 240"/>
                  <a:gd name="T7" fmla="*/ 172 h 262"/>
                  <a:gd name="T8" fmla="*/ 0 w 240"/>
                  <a:gd name="T9" fmla="*/ 89 h 262"/>
                  <a:gd name="T10" fmla="*/ 24 w 240"/>
                  <a:gd name="T11" fmla="*/ 48 h 262"/>
                  <a:gd name="T12" fmla="*/ 96 w 240"/>
                  <a:gd name="T13" fmla="*/ 7 h 262"/>
                  <a:gd name="T14" fmla="*/ 120 w 240"/>
                  <a:gd name="T15" fmla="*/ 0 h 262"/>
                  <a:gd name="T16" fmla="*/ 144 w 240"/>
                  <a:gd name="T17" fmla="*/ 7 h 262"/>
                  <a:gd name="T18" fmla="*/ 216 w 240"/>
                  <a:gd name="T19" fmla="*/ 48 h 262"/>
                  <a:gd name="T20" fmla="*/ 240 w 240"/>
                  <a:gd name="T21" fmla="*/ 89 h 262"/>
                  <a:gd name="T22" fmla="*/ 240 w 240"/>
                  <a:gd name="T23" fmla="*/ 172 h 262"/>
                  <a:gd name="T24" fmla="*/ 216 w 240"/>
                  <a:gd name="T25" fmla="*/ 214 h 262"/>
                  <a:gd name="T26" fmla="*/ 144 w 240"/>
                  <a:gd name="T27" fmla="*/ 255 h 262"/>
                  <a:gd name="T28" fmla="*/ 120 w 240"/>
                  <a:gd name="T29" fmla="*/ 262 h 262"/>
                  <a:gd name="T30" fmla="*/ 120 w 240"/>
                  <a:gd name="T31" fmla="*/ 2 h 262"/>
                  <a:gd name="T32" fmla="*/ 97 w 240"/>
                  <a:gd name="T33" fmla="*/ 8 h 262"/>
                  <a:gd name="T34" fmla="*/ 25 w 240"/>
                  <a:gd name="T35" fmla="*/ 49 h 262"/>
                  <a:gd name="T36" fmla="*/ 2 w 240"/>
                  <a:gd name="T37" fmla="*/ 89 h 262"/>
                  <a:gd name="T38" fmla="*/ 2 w 240"/>
                  <a:gd name="T39" fmla="*/ 172 h 262"/>
                  <a:gd name="T40" fmla="*/ 25 w 240"/>
                  <a:gd name="T41" fmla="*/ 213 h 262"/>
                  <a:gd name="T42" fmla="*/ 97 w 240"/>
                  <a:gd name="T43" fmla="*/ 254 h 262"/>
                  <a:gd name="T44" fmla="*/ 120 w 240"/>
                  <a:gd name="T45" fmla="*/ 260 h 262"/>
                  <a:gd name="T46" fmla="*/ 143 w 240"/>
                  <a:gd name="T47" fmla="*/ 254 h 262"/>
                  <a:gd name="T48" fmla="*/ 215 w 240"/>
                  <a:gd name="T49" fmla="*/ 213 h 262"/>
                  <a:gd name="T50" fmla="*/ 238 w 240"/>
                  <a:gd name="T51" fmla="*/ 172 h 262"/>
                  <a:gd name="T52" fmla="*/ 238 w 240"/>
                  <a:gd name="T53" fmla="*/ 89 h 262"/>
                  <a:gd name="T54" fmla="*/ 215 w 240"/>
                  <a:gd name="T55" fmla="*/ 49 h 262"/>
                  <a:gd name="T56" fmla="*/ 143 w 240"/>
                  <a:gd name="T57" fmla="*/ 8 h 262"/>
                  <a:gd name="T58" fmla="*/ 120 w 240"/>
                  <a:gd name="T59" fmla="*/ 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0" h="262">
                    <a:moveTo>
                      <a:pt x="120" y="262"/>
                    </a:moveTo>
                    <a:cubicBezTo>
                      <a:pt x="112" y="262"/>
                      <a:pt x="103" y="259"/>
                      <a:pt x="96" y="255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10" y="206"/>
                      <a:pt x="0" y="189"/>
                      <a:pt x="0" y="17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73"/>
                      <a:pt x="10" y="56"/>
                      <a:pt x="24" y="48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3" y="2"/>
                      <a:pt x="112" y="0"/>
                      <a:pt x="120" y="0"/>
                    </a:cubicBezTo>
                    <a:cubicBezTo>
                      <a:pt x="129" y="0"/>
                      <a:pt x="137" y="2"/>
                      <a:pt x="144" y="7"/>
                    </a:cubicBezTo>
                    <a:cubicBezTo>
                      <a:pt x="216" y="48"/>
                      <a:pt x="216" y="48"/>
                      <a:pt x="216" y="48"/>
                    </a:cubicBezTo>
                    <a:cubicBezTo>
                      <a:pt x="230" y="56"/>
                      <a:pt x="240" y="73"/>
                      <a:pt x="240" y="89"/>
                    </a:cubicBezTo>
                    <a:cubicBezTo>
                      <a:pt x="240" y="172"/>
                      <a:pt x="240" y="172"/>
                      <a:pt x="240" y="172"/>
                    </a:cubicBezTo>
                    <a:cubicBezTo>
                      <a:pt x="240" y="189"/>
                      <a:pt x="230" y="206"/>
                      <a:pt x="216" y="214"/>
                    </a:cubicBezTo>
                    <a:cubicBezTo>
                      <a:pt x="144" y="255"/>
                      <a:pt x="144" y="255"/>
                      <a:pt x="144" y="255"/>
                    </a:cubicBezTo>
                    <a:cubicBezTo>
                      <a:pt x="137" y="259"/>
                      <a:pt x="129" y="262"/>
                      <a:pt x="120" y="262"/>
                    </a:cubicBezTo>
                    <a:close/>
                    <a:moveTo>
                      <a:pt x="120" y="2"/>
                    </a:moveTo>
                    <a:cubicBezTo>
                      <a:pt x="112" y="2"/>
                      <a:pt x="104" y="4"/>
                      <a:pt x="97" y="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11" y="57"/>
                      <a:pt x="2" y="73"/>
                      <a:pt x="2" y="89"/>
                    </a:cubicBezTo>
                    <a:cubicBezTo>
                      <a:pt x="2" y="172"/>
                      <a:pt x="2" y="172"/>
                      <a:pt x="2" y="172"/>
                    </a:cubicBezTo>
                    <a:cubicBezTo>
                      <a:pt x="2" y="188"/>
                      <a:pt x="11" y="205"/>
                      <a:pt x="25" y="213"/>
                    </a:cubicBezTo>
                    <a:cubicBezTo>
                      <a:pt x="97" y="254"/>
                      <a:pt x="97" y="254"/>
                      <a:pt x="97" y="254"/>
                    </a:cubicBezTo>
                    <a:cubicBezTo>
                      <a:pt x="104" y="258"/>
                      <a:pt x="112" y="260"/>
                      <a:pt x="120" y="260"/>
                    </a:cubicBezTo>
                    <a:cubicBezTo>
                      <a:pt x="128" y="260"/>
                      <a:pt x="136" y="258"/>
                      <a:pt x="143" y="254"/>
                    </a:cubicBezTo>
                    <a:cubicBezTo>
                      <a:pt x="215" y="213"/>
                      <a:pt x="215" y="213"/>
                      <a:pt x="215" y="213"/>
                    </a:cubicBezTo>
                    <a:cubicBezTo>
                      <a:pt x="229" y="205"/>
                      <a:pt x="238" y="188"/>
                      <a:pt x="238" y="172"/>
                    </a:cubicBezTo>
                    <a:cubicBezTo>
                      <a:pt x="238" y="89"/>
                      <a:pt x="238" y="89"/>
                      <a:pt x="238" y="89"/>
                    </a:cubicBezTo>
                    <a:cubicBezTo>
                      <a:pt x="238" y="73"/>
                      <a:pt x="229" y="57"/>
                      <a:pt x="215" y="49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36" y="4"/>
                      <a:pt x="128" y="2"/>
                      <a:pt x="120" y="2"/>
                    </a:cubicBezTo>
                    <a:close/>
                  </a:path>
                </a:pathLst>
              </a:custGeom>
              <a:solidFill>
                <a:srgbClr val="7C7C7B">
                  <a:alpha val="50196"/>
                </a:srgbClr>
              </a:solidFill>
              <a:ln>
                <a:noFill/>
              </a:ln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5" name="Freeform 30">
                <a:extLst>
                  <a:ext uri="{FF2B5EF4-FFF2-40B4-BE49-F238E27FC236}">
                    <a16:creationId xmlns:a16="http://schemas.microsoft.com/office/drawing/2014/main" id="{D55706B4-F672-132C-3117-F10428E23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2953" y="3984586"/>
                <a:ext cx="2718095" cy="3052709"/>
              </a:xfrm>
              <a:custGeom>
                <a:avLst/>
                <a:gdLst>
                  <a:gd name="T0" fmla="*/ 89 w 178"/>
                  <a:gd name="T1" fmla="*/ 200 h 200"/>
                  <a:gd name="T2" fmla="*/ 81 w 178"/>
                  <a:gd name="T3" fmla="*/ 197 h 200"/>
                  <a:gd name="T4" fmla="*/ 9 w 178"/>
                  <a:gd name="T5" fmla="*/ 156 h 200"/>
                  <a:gd name="T6" fmla="*/ 0 w 178"/>
                  <a:gd name="T7" fmla="*/ 141 h 200"/>
                  <a:gd name="T8" fmla="*/ 0 w 178"/>
                  <a:gd name="T9" fmla="*/ 58 h 200"/>
                  <a:gd name="T10" fmla="*/ 9 w 178"/>
                  <a:gd name="T11" fmla="*/ 44 h 200"/>
                  <a:gd name="T12" fmla="*/ 81 w 178"/>
                  <a:gd name="T13" fmla="*/ 2 h 200"/>
                  <a:gd name="T14" fmla="*/ 89 w 178"/>
                  <a:gd name="T15" fmla="*/ 0 h 200"/>
                  <a:gd name="T16" fmla="*/ 97 w 178"/>
                  <a:gd name="T17" fmla="*/ 2 h 200"/>
                  <a:gd name="T18" fmla="*/ 169 w 178"/>
                  <a:gd name="T19" fmla="*/ 44 h 200"/>
                  <a:gd name="T20" fmla="*/ 178 w 178"/>
                  <a:gd name="T21" fmla="*/ 58 h 200"/>
                  <a:gd name="T22" fmla="*/ 178 w 178"/>
                  <a:gd name="T23" fmla="*/ 141 h 200"/>
                  <a:gd name="T24" fmla="*/ 169 w 178"/>
                  <a:gd name="T25" fmla="*/ 156 h 200"/>
                  <a:gd name="T26" fmla="*/ 97 w 178"/>
                  <a:gd name="T27" fmla="*/ 197 h 200"/>
                  <a:gd name="T28" fmla="*/ 89 w 178"/>
                  <a:gd name="T29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8" h="200">
                    <a:moveTo>
                      <a:pt x="89" y="200"/>
                    </a:moveTo>
                    <a:cubicBezTo>
                      <a:pt x="86" y="200"/>
                      <a:pt x="83" y="199"/>
                      <a:pt x="81" y="197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4" y="153"/>
                      <a:pt x="0" y="147"/>
                      <a:pt x="0" y="14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3"/>
                      <a:pt x="4" y="47"/>
                      <a:pt x="9" y="44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3" y="1"/>
                      <a:pt x="86" y="0"/>
                      <a:pt x="89" y="0"/>
                    </a:cubicBezTo>
                    <a:cubicBezTo>
                      <a:pt x="92" y="0"/>
                      <a:pt x="95" y="1"/>
                      <a:pt x="97" y="2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74" y="47"/>
                      <a:pt x="178" y="53"/>
                      <a:pt x="178" y="58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7"/>
                      <a:pt x="174" y="153"/>
                      <a:pt x="169" y="156"/>
                    </a:cubicBezTo>
                    <a:cubicBezTo>
                      <a:pt x="97" y="197"/>
                      <a:pt x="97" y="197"/>
                      <a:pt x="97" y="197"/>
                    </a:cubicBezTo>
                    <a:cubicBezTo>
                      <a:pt x="95" y="199"/>
                      <a:pt x="92" y="200"/>
                      <a:pt x="89" y="20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9086A7-8BBA-E294-9071-F74CDE86226B}"/>
                  </a:ext>
                </a:extLst>
              </p:cNvPr>
              <p:cNvSpPr txBox="1"/>
              <p:nvPr/>
            </p:nvSpPr>
            <p:spPr>
              <a:xfrm>
                <a:off x="10492040" y="7589294"/>
                <a:ext cx="3532615" cy="3528371"/>
              </a:xfrm>
              <a:prstGeom prst="rect">
                <a:avLst/>
              </a:prstGeom>
              <a:noFill/>
            </p:spPr>
            <p:txBody>
              <a:bodyPr wrap="square" lIns="59996" tIns="29998" rIns="59996" bIns="29998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1,384 survey respondents with 183 questions from 5 organizations</a:t>
                </a:r>
                <a:endParaRPr lang="en-US" baseline="1000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1B0D53-F20B-B2C6-6D5E-23C34DCFE031}"/>
                </a:ext>
              </a:extLst>
            </p:cNvPr>
            <p:cNvSpPr txBox="1"/>
            <p:nvPr/>
          </p:nvSpPr>
          <p:spPr>
            <a:xfrm>
              <a:off x="5081389" y="2140797"/>
              <a:ext cx="9800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1,384</a:t>
              </a:r>
            </a:p>
          </p:txBody>
        </p:sp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F2F86562-520F-C572-806E-E20780CCF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5342789" y="1716948"/>
              <a:ext cx="457200" cy="457200"/>
            </a:xfrm>
            <a:prstGeom prst="rect">
              <a:avLst/>
            </a:prstGeom>
            <a:noFill/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6757B2-91A8-C933-A803-6461C7DEC1F6}"/>
              </a:ext>
            </a:extLst>
          </p:cNvPr>
          <p:cNvGrpSpPr/>
          <p:nvPr/>
        </p:nvGrpSpPr>
        <p:grpSpPr>
          <a:xfrm>
            <a:off x="6645600" y="1319076"/>
            <a:ext cx="2080800" cy="3105907"/>
            <a:chOff x="6645600" y="1319076"/>
            <a:chExt cx="2080800" cy="310590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6EE97B4-0AA4-31DA-3F45-6B3FC8A1F1EE}"/>
                </a:ext>
              </a:extLst>
            </p:cNvPr>
            <p:cNvGrpSpPr/>
            <p:nvPr/>
          </p:nvGrpSpPr>
          <p:grpSpPr>
            <a:xfrm>
              <a:off x="6645600" y="1319076"/>
              <a:ext cx="2080800" cy="3105907"/>
              <a:chOff x="16233146" y="3581232"/>
              <a:chExt cx="5049792" cy="8098165"/>
            </a:xfrm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0685874E-6D3D-BABC-15DD-39467375D2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4466" y="3581232"/>
                <a:ext cx="3667026" cy="3998207"/>
              </a:xfrm>
              <a:custGeom>
                <a:avLst/>
                <a:gdLst>
                  <a:gd name="T0" fmla="*/ 120 w 240"/>
                  <a:gd name="T1" fmla="*/ 262 h 262"/>
                  <a:gd name="T2" fmla="*/ 96 w 240"/>
                  <a:gd name="T3" fmla="*/ 255 h 262"/>
                  <a:gd name="T4" fmla="*/ 24 w 240"/>
                  <a:gd name="T5" fmla="*/ 214 h 262"/>
                  <a:gd name="T6" fmla="*/ 0 w 240"/>
                  <a:gd name="T7" fmla="*/ 172 h 262"/>
                  <a:gd name="T8" fmla="*/ 0 w 240"/>
                  <a:gd name="T9" fmla="*/ 89 h 262"/>
                  <a:gd name="T10" fmla="*/ 24 w 240"/>
                  <a:gd name="T11" fmla="*/ 48 h 262"/>
                  <a:gd name="T12" fmla="*/ 96 w 240"/>
                  <a:gd name="T13" fmla="*/ 7 h 262"/>
                  <a:gd name="T14" fmla="*/ 120 w 240"/>
                  <a:gd name="T15" fmla="*/ 0 h 262"/>
                  <a:gd name="T16" fmla="*/ 144 w 240"/>
                  <a:gd name="T17" fmla="*/ 7 h 262"/>
                  <a:gd name="T18" fmla="*/ 216 w 240"/>
                  <a:gd name="T19" fmla="*/ 48 h 262"/>
                  <a:gd name="T20" fmla="*/ 240 w 240"/>
                  <a:gd name="T21" fmla="*/ 89 h 262"/>
                  <a:gd name="T22" fmla="*/ 240 w 240"/>
                  <a:gd name="T23" fmla="*/ 172 h 262"/>
                  <a:gd name="T24" fmla="*/ 216 w 240"/>
                  <a:gd name="T25" fmla="*/ 214 h 262"/>
                  <a:gd name="T26" fmla="*/ 144 w 240"/>
                  <a:gd name="T27" fmla="*/ 255 h 262"/>
                  <a:gd name="T28" fmla="*/ 120 w 240"/>
                  <a:gd name="T29" fmla="*/ 262 h 262"/>
                  <a:gd name="T30" fmla="*/ 120 w 240"/>
                  <a:gd name="T31" fmla="*/ 2 h 262"/>
                  <a:gd name="T32" fmla="*/ 97 w 240"/>
                  <a:gd name="T33" fmla="*/ 8 h 262"/>
                  <a:gd name="T34" fmla="*/ 25 w 240"/>
                  <a:gd name="T35" fmla="*/ 49 h 262"/>
                  <a:gd name="T36" fmla="*/ 2 w 240"/>
                  <a:gd name="T37" fmla="*/ 89 h 262"/>
                  <a:gd name="T38" fmla="*/ 2 w 240"/>
                  <a:gd name="T39" fmla="*/ 172 h 262"/>
                  <a:gd name="T40" fmla="*/ 25 w 240"/>
                  <a:gd name="T41" fmla="*/ 213 h 262"/>
                  <a:gd name="T42" fmla="*/ 97 w 240"/>
                  <a:gd name="T43" fmla="*/ 254 h 262"/>
                  <a:gd name="T44" fmla="*/ 120 w 240"/>
                  <a:gd name="T45" fmla="*/ 260 h 262"/>
                  <a:gd name="T46" fmla="*/ 143 w 240"/>
                  <a:gd name="T47" fmla="*/ 254 h 262"/>
                  <a:gd name="T48" fmla="*/ 215 w 240"/>
                  <a:gd name="T49" fmla="*/ 213 h 262"/>
                  <a:gd name="T50" fmla="*/ 238 w 240"/>
                  <a:gd name="T51" fmla="*/ 172 h 262"/>
                  <a:gd name="T52" fmla="*/ 238 w 240"/>
                  <a:gd name="T53" fmla="*/ 89 h 262"/>
                  <a:gd name="T54" fmla="*/ 215 w 240"/>
                  <a:gd name="T55" fmla="*/ 49 h 262"/>
                  <a:gd name="T56" fmla="*/ 143 w 240"/>
                  <a:gd name="T57" fmla="*/ 8 h 262"/>
                  <a:gd name="T58" fmla="*/ 120 w 240"/>
                  <a:gd name="T59" fmla="*/ 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0" h="262">
                    <a:moveTo>
                      <a:pt x="120" y="262"/>
                    </a:moveTo>
                    <a:cubicBezTo>
                      <a:pt x="112" y="262"/>
                      <a:pt x="103" y="259"/>
                      <a:pt x="96" y="255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10" y="206"/>
                      <a:pt x="0" y="189"/>
                      <a:pt x="0" y="17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73"/>
                      <a:pt x="10" y="56"/>
                      <a:pt x="24" y="48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3" y="2"/>
                      <a:pt x="112" y="0"/>
                      <a:pt x="120" y="0"/>
                    </a:cubicBezTo>
                    <a:cubicBezTo>
                      <a:pt x="129" y="0"/>
                      <a:pt x="137" y="2"/>
                      <a:pt x="144" y="7"/>
                    </a:cubicBezTo>
                    <a:cubicBezTo>
                      <a:pt x="216" y="48"/>
                      <a:pt x="216" y="48"/>
                      <a:pt x="216" y="48"/>
                    </a:cubicBezTo>
                    <a:cubicBezTo>
                      <a:pt x="230" y="56"/>
                      <a:pt x="240" y="73"/>
                      <a:pt x="240" y="89"/>
                    </a:cubicBezTo>
                    <a:cubicBezTo>
                      <a:pt x="240" y="172"/>
                      <a:pt x="240" y="172"/>
                      <a:pt x="240" y="172"/>
                    </a:cubicBezTo>
                    <a:cubicBezTo>
                      <a:pt x="240" y="189"/>
                      <a:pt x="230" y="206"/>
                      <a:pt x="216" y="214"/>
                    </a:cubicBezTo>
                    <a:cubicBezTo>
                      <a:pt x="144" y="255"/>
                      <a:pt x="144" y="255"/>
                      <a:pt x="144" y="255"/>
                    </a:cubicBezTo>
                    <a:cubicBezTo>
                      <a:pt x="137" y="259"/>
                      <a:pt x="129" y="262"/>
                      <a:pt x="120" y="262"/>
                    </a:cubicBezTo>
                    <a:close/>
                    <a:moveTo>
                      <a:pt x="120" y="2"/>
                    </a:moveTo>
                    <a:cubicBezTo>
                      <a:pt x="112" y="2"/>
                      <a:pt x="104" y="4"/>
                      <a:pt x="97" y="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11" y="57"/>
                      <a:pt x="2" y="73"/>
                      <a:pt x="2" y="89"/>
                    </a:cubicBezTo>
                    <a:cubicBezTo>
                      <a:pt x="2" y="172"/>
                      <a:pt x="2" y="172"/>
                      <a:pt x="2" y="172"/>
                    </a:cubicBezTo>
                    <a:cubicBezTo>
                      <a:pt x="2" y="188"/>
                      <a:pt x="11" y="205"/>
                      <a:pt x="25" y="213"/>
                    </a:cubicBezTo>
                    <a:cubicBezTo>
                      <a:pt x="97" y="254"/>
                      <a:pt x="97" y="254"/>
                      <a:pt x="97" y="254"/>
                    </a:cubicBezTo>
                    <a:cubicBezTo>
                      <a:pt x="104" y="258"/>
                      <a:pt x="112" y="260"/>
                      <a:pt x="120" y="260"/>
                    </a:cubicBezTo>
                    <a:cubicBezTo>
                      <a:pt x="128" y="260"/>
                      <a:pt x="136" y="258"/>
                      <a:pt x="143" y="254"/>
                    </a:cubicBezTo>
                    <a:cubicBezTo>
                      <a:pt x="215" y="213"/>
                      <a:pt x="215" y="213"/>
                      <a:pt x="215" y="213"/>
                    </a:cubicBezTo>
                    <a:cubicBezTo>
                      <a:pt x="229" y="205"/>
                      <a:pt x="238" y="188"/>
                      <a:pt x="238" y="172"/>
                    </a:cubicBezTo>
                    <a:cubicBezTo>
                      <a:pt x="238" y="89"/>
                      <a:pt x="238" y="89"/>
                      <a:pt x="238" y="89"/>
                    </a:cubicBezTo>
                    <a:cubicBezTo>
                      <a:pt x="238" y="73"/>
                      <a:pt x="229" y="57"/>
                      <a:pt x="215" y="49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36" y="4"/>
                      <a:pt x="128" y="2"/>
                      <a:pt x="120" y="2"/>
                    </a:cubicBezTo>
                    <a:close/>
                  </a:path>
                </a:pathLst>
              </a:custGeom>
              <a:solidFill>
                <a:srgbClr val="7C7C7B">
                  <a:alpha val="5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E9A5E291-B9AB-C505-50E1-CE1CE7354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19790" y="4054840"/>
                <a:ext cx="2718095" cy="3052709"/>
              </a:xfrm>
              <a:custGeom>
                <a:avLst/>
                <a:gdLst>
                  <a:gd name="T0" fmla="*/ 89 w 178"/>
                  <a:gd name="T1" fmla="*/ 200 h 200"/>
                  <a:gd name="T2" fmla="*/ 81 w 178"/>
                  <a:gd name="T3" fmla="*/ 197 h 200"/>
                  <a:gd name="T4" fmla="*/ 9 w 178"/>
                  <a:gd name="T5" fmla="*/ 156 h 200"/>
                  <a:gd name="T6" fmla="*/ 0 w 178"/>
                  <a:gd name="T7" fmla="*/ 141 h 200"/>
                  <a:gd name="T8" fmla="*/ 0 w 178"/>
                  <a:gd name="T9" fmla="*/ 58 h 200"/>
                  <a:gd name="T10" fmla="*/ 9 w 178"/>
                  <a:gd name="T11" fmla="*/ 44 h 200"/>
                  <a:gd name="T12" fmla="*/ 81 w 178"/>
                  <a:gd name="T13" fmla="*/ 2 h 200"/>
                  <a:gd name="T14" fmla="*/ 89 w 178"/>
                  <a:gd name="T15" fmla="*/ 0 h 200"/>
                  <a:gd name="T16" fmla="*/ 97 w 178"/>
                  <a:gd name="T17" fmla="*/ 2 h 200"/>
                  <a:gd name="T18" fmla="*/ 169 w 178"/>
                  <a:gd name="T19" fmla="*/ 44 h 200"/>
                  <a:gd name="T20" fmla="*/ 178 w 178"/>
                  <a:gd name="T21" fmla="*/ 58 h 200"/>
                  <a:gd name="T22" fmla="*/ 178 w 178"/>
                  <a:gd name="T23" fmla="*/ 141 h 200"/>
                  <a:gd name="T24" fmla="*/ 169 w 178"/>
                  <a:gd name="T25" fmla="*/ 156 h 200"/>
                  <a:gd name="T26" fmla="*/ 97 w 178"/>
                  <a:gd name="T27" fmla="*/ 197 h 200"/>
                  <a:gd name="T28" fmla="*/ 89 w 178"/>
                  <a:gd name="T29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8" h="200">
                    <a:moveTo>
                      <a:pt x="89" y="200"/>
                    </a:moveTo>
                    <a:cubicBezTo>
                      <a:pt x="86" y="200"/>
                      <a:pt x="83" y="199"/>
                      <a:pt x="81" y="197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4" y="153"/>
                      <a:pt x="0" y="147"/>
                      <a:pt x="0" y="14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3"/>
                      <a:pt x="4" y="47"/>
                      <a:pt x="9" y="44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3" y="1"/>
                      <a:pt x="86" y="0"/>
                      <a:pt x="89" y="0"/>
                    </a:cubicBezTo>
                    <a:cubicBezTo>
                      <a:pt x="92" y="0"/>
                      <a:pt x="95" y="1"/>
                      <a:pt x="97" y="2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74" y="47"/>
                      <a:pt x="178" y="53"/>
                      <a:pt x="178" y="58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7"/>
                      <a:pt x="174" y="153"/>
                      <a:pt x="169" y="156"/>
                    </a:cubicBezTo>
                    <a:cubicBezTo>
                      <a:pt x="97" y="197"/>
                      <a:pt x="97" y="197"/>
                      <a:pt x="97" y="197"/>
                    </a:cubicBezTo>
                    <a:cubicBezTo>
                      <a:pt x="95" y="199"/>
                      <a:pt x="92" y="200"/>
                      <a:pt x="89" y="200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40F017-664B-B259-F6DD-06AA4F5C56B5}"/>
                  </a:ext>
                </a:extLst>
              </p:cNvPr>
              <p:cNvSpPr txBox="1"/>
              <p:nvPr/>
            </p:nvSpPr>
            <p:spPr>
              <a:xfrm>
                <a:off x="16233146" y="7589292"/>
                <a:ext cx="5049792" cy="4090105"/>
              </a:xfrm>
              <a:prstGeom prst="rect">
                <a:avLst/>
              </a:prstGeom>
              <a:noFill/>
            </p:spPr>
            <p:txBody>
              <a:bodyPr wrap="square" lIns="59996" tIns="29998" rIns="59996" bIns="29998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Productivity?</a:t>
                </a:r>
              </a:p>
              <a:p>
                <a:pPr algn="ctr"/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Preference?</a:t>
                </a:r>
              </a:p>
              <a:p>
                <a:pPr algn="ctr"/>
                <a:endPara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  <a:p>
                <a:pPr algn="ctr"/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How can an organization best support its employees?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405E06-3E65-C512-E6E8-61146ECBD217}"/>
                </a:ext>
              </a:extLst>
            </p:cNvPr>
            <p:cNvSpPr txBox="1"/>
            <p:nvPr/>
          </p:nvSpPr>
          <p:spPr>
            <a:xfrm>
              <a:off x="7121803" y="1685522"/>
              <a:ext cx="98000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?</a:t>
              </a:r>
              <a:endParaRPr 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511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407;p34">
            <a:extLst>
              <a:ext uri="{FF2B5EF4-FFF2-40B4-BE49-F238E27FC236}">
                <a16:creationId xmlns:a16="http://schemas.microsoft.com/office/drawing/2014/main" id="{CF342439-28D6-2B04-293F-195E3E017756}"/>
              </a:ext>
            </a:extLst>
          </p:cNvPr>
          <p:cNvSpPr txBox="1">
            <a:spLocks/>
          </p:cNvSpPr>
          <p:nvPr/>
        </p:nvSpPr>
        <p:spPr>
          <a:xfrm>
            <a:off x="735900" y="153988"/>
            <a:ext cx="77817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Objective - What are we trying to solve?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F55C44-5143-5B68-91D1-0CF2EB1E4525}"/>
              </a:ext>
            </a:extLst>
          </p:cNvPr>
          <p:cNvGrpSpPr/>
          <p:nvPr/>
        </p:nvGrpSpPr>
        <p:grpSpPr>
          <a:xfrm>
            <a:off x="454586" y="1204031"/>
            <a:ext cx="8689414" cy="3478061"/>
            <a:chOff x="454586" y="1287677"/>
            <a:chExt cx="8689414" cy="347806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54586" y="4408606"/>
              <a:ext cx="3867651" cy="357132"/>
            </a:xfrm>
            <a:custGeom>
              <a:avLst/>
              <a:gdLst>
                <a:gd name="T0" fmla="*/ 1520 w 1520"/>
                <a:gd name="T1" fmla="*/ 414 h 414"/>
                <a:gd name="T2" fmla="*/ 280 w 1520"/>
                <a:gd name="T3" fmla="*/ 414 h 414"/>
                <a:gd name="T4" fmla="*/ 0 w 1520"/>
                <a:gd name="T5" fmla="*/ 0 h 414"/>
                <a:gd name="T6" fmla="*/ 1247 w 1520"/>
                <a:gd name="T7" fmla="*/ 0 h 414"/>
                <a:gd name="T8" fmla="*/ 1520 w 1520"/>
                <a:gd name="T9" fmla="*/ 414 h 414"/>
                <a:gd name="connsiteX0" fmla="*/ 13595 w 13595"/>
                <a:gd name="connsiteY0" fmla="*/ 10000 h 10000"/>
                <a:gd name="connsiteX1" fmla="*/ 0 w 13595"/>
                <a:gd name="connsiteY1" fmla="*/ 10000 h 10000"/>
                <a:gd name="connsiteX2" fmla="*/ 3595 w 13595"/>
                <a:gd name="connsiteY2" fmla="*/ 0 h 10000"/>
                <a:gd name="connsiteX3" fmla="*/ 11799 w 13595"/>
                <a:gd name="connsiteY3" fmla="*/ 0 h 10000"/>
                <a:gd name="connsiteX4" fmla="*/ 13595 w 13595"/>
                <a:gd name="connsiteY4" fmla="*/ 10000 h 10000"/>
                <a:gd name="connsiteX0" fmla="*/ 48270 w 48270"/>
                <a:gd name="connsiteY0" fmla="*/ 10000 h 10000"/>
                <a:gd name="connsiteX1" fmla="*/ 34675 w 48270"/>
                <a:gd name="connsiteY1" fmla="*/ 10000 h 10000"/>
                <a:gd name="connsiteX2" fmla="*/ 0 w 48270"/>
                <a:gd name="connsiteY2" fmla="*/ 194 h 10000"/>
                <a:gd name="connsiteX3" fmla="*/ 46474 w 48270"/>
                <a:gd name="connsiteY3" fmla="*/ 0 h 10000"/>
                <a:gd name="connsiteX4" fmla="*/ 48270 w 48270"/>
                <a:gd name="connsiteY4" fmla="*/ 10000 h 10000"/>
                <a:gd name="connsiteX0" fmla="*/ 48856 w 48856"/>
                <a:gd name="connsiteY0" fmla="*/ 10000 h 10000"/>
                <a:gd name="connsiteX1" fmla="*/ 0 w 48856"/>
                <a:gd name="connsiteY1" fmla="*/ 9806 h 10000"/>
                <a:gd name="connsiteX2" fmla="*/ 586 w 48856"/>
                <a:gd name="connsiteY2" fmla="*/ 194 h 10000"/>
                <a:gd name="connsiteX3" fmla="*/ 47060 w 48856"/>
                <a:gd name="connsiteY3" fmla="*/ 0 h 10000"/>
                <a:gd name="connsiteX4" fmla="*/ 48856 w 48856"/>
                <a:gd name="connsiteY4" fmla="*/ 10000 h 10000"/>
                <a:gd name="connsiteX0" fmla="*/ 48856 w 48856"/>
                <a:gd name="connsiteY0" fmla="*/ 10000 h 10000"/>
                <a:gd name="connsiteX1" fmla="*/ 0 w 48856"/>
                <a:gd name="connsiteY1" fmla="*/ 9806 h 10000"/>
                <a:gd name="connsiteX2" fmla="*/ 501 w 48856"/>
                <a:gd name="connsiteY2" fmla="*/ 610 h 10000"/>
                <a:gd name="connsiteX3" fmla="*/ 47060 w 48856"/>
                <a:gd name="connsiteY3" fmla="*/ 0 h 10000"/>
                <a:gd name="connsiteX4" fmla="*/ 48856 w 48856"/>
                <a:gd name="connsiteY4" fmla="*/ 10000 h 10000"/>
                <a:gd name="connsiteX0" fmla="*/ 48414 w 48414"/>
                <a:gd name="connsiteY0" fmla="*/ 10000 h 10000"/>
                <a:gd name="connsiteX1" fmla="*/ 40 w 48414"/>
                <a:gd name="connsiteY1" fmla="*/ 9806 h 10000"/>
                <a:gd name="connsiteX2" fmla="*/ 59 w 48414"/>
                <a:gd name="connsiteY2" fmla="*/ 610 h 10000"/>
                <a:gd name="connsiteX3" fmla="*/ 46618 w 48414"/>
                <a:gd name="connsiteY3" fmla="*/ 0 h 10000"/>
                <a:gd name="connsiteX4" fmla="*/ 48414 w 48414"/>
                <a:gd name="connsiteY4" fmla="*/ 10000 h 10000"/>
                <a:gd name="connsiteX0" fmla="*/ 48449 w 48449"/>
                <a:gd name="connsiteY0" fmla="*/ 10000 h 10000"/>
                <a:gd name="connsiteX1" fmla="*/ 75 w 48449"/>
                <a:gd name="connsiteY1" fmla="*/ 9806 h 10000"/>
                <a:gd name="connsiteX2" fmla="*/ 94 w 48449"/>
                <a:gd name="connsiteY2" fmla="*/ 610 h 10000"/>
                <a:gd name="connsiteX3" fmla="*/ 46653 w 48449"/>
                <a:gd name="connsiteY3" fmla="*/ 0 h 10000"/>
                <a:gd name="connsiteX4" fmla="*/ 48449 w 48449"/>
                <a:gd name="connsiteY4" fmla="*/ 10000 h 10000"/>
                <a:gd name="connsiteX0" fmla="*/ 48378 w 48378"/>
                <a:gd name="connsiteY0" fmla="*/ 10000 h 10000"/>
                <a:gd name="connsiteX1" fmla="*/ 4 w 48378"/>
                <a:gd name="connsiteY1" fmla="*/ 9806 h 10000"/>
                <a:gd name="connsiteX2" fmla="*/ 23 w 48378"/>
                <a:gd name="connsiteY2" fmla="*/ 610 h 10000"/>
                <a:gd name="connsiteX3" fmla="*/ 46582 w 48378"/>
                <a:gd name="connsiteY3" fmla="*/ 0 h 10000"/>
                <a:gd name="connsiteX4" fmla="*/ 48378 w 48378"/>
                <a:gd name="connsiteY4" fmla="*/ 10000 h 10000"/>
                <a:gd name="connsiteX0" fmla="*/ 48375 w 48375"/>
                <a:gd name="connsiteY0" fmla="*/ 10000 h 10000"/>
                <a:gd name="connsiteX1" fmla="*/ 1 w 48375"/>
                <a:gd name="connsiteY1" fmla="*/ 9806 h 10000"/>
                <a:gd name="connsiteX2" fmla="*/ 20 w 48375"/>
                <a:gd name="connsiteY2" fmla="*/ 610 h 10000"/>
                <a:gd name="connsiteX3" fmla="*/ 46579 w 48375"/>
                <a:gd name="connsiteY3" fmla="*/ 0 h 10000"/>
                <a:gd name="connsiteX4" fmla="*/ 48375 w 48375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75" h="10000">
                  <a:moveTo>
                    <a:pt x="48375" y="10000"/>
                  </a:moveTo>
                  <a:lnTo>
                    <a:pt x="1" y="9806"/>
                  </a:lnTo>
                  <a:cubicBezTo>
                    <a:pt x="-2" y="6236"/>
                    <a:pt x="14" y="3648"/>
                    <a:pt x="20" y="610"/>
                  </a:cubicBezTo>
                  <a:lnTo>
                    <a:pt x="46579" y="0"/>
                  </a:lnTo>
                  <a:lnTo>
                    <a:pt x="48375" y="1000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091487" y="3930705"/>
              <a:ext cx="1311209" cy="357132"/>
            </a:xfrm>
            <a:custGeom>
              <a:avLst/>
              <a:gdLst>
                <a:gd name="T0" fmla="*/ 1520 w 1520"/>
                <a:gd name="T1" fmla="*/ 414 h 414"/>
                <a:gd name="T2" fmla="*/ 273 w 1520"/>
                <a:gd name="T3" fmla="*/ 414 h 414"/>
                <a:gd name="T4" fmla="*/ 0 w 1520"/>
                <a:gd name="T5" fmla="*/ 0 h 414"/>
                <a:gd name="T6" fmla="*/ 1240 w 1520"/>
                <a:gd name="T7" fmla="*/ 0 h 414"/>
                <a:gd name="T8" fmla="*/ 1520 w 1520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414">
                  <a:moveTo>
                    <a:pt x="1520" y="414"/>
                  </a:moveTo>
                  <a:lnTo>
                    <a:pt x="273" y="414"/>
                  </a:lnTo>
                  <a:lnTo>
                    <a:pt x="0" y="0"/>
                  </a:lnTo>
                  <a:lnTo>
                    <a:pt x="1240" y="0"/>
                  </a:lnTo>
                  <a:lnTo>
                    <a:pt x="1520" y="41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091487" y="3930705"/>
              <a:ext cx="235500" cy="835033"/>
            </a:xfrm>
            <a:custGeom>
              <a:avLst/>
              <a:gdLst>
                <a:gd name="T0" fmla="*/ 273 w 273"/>
                <a:gd name="T1" fmla="*/ 968 h 968"/>
                <a:gd name="T2" fmla="*/ 273 w 273"/>
                <a:gd name="T3" fmla="*/ 414 h 968"/>
                <a:gd name="T4" fmla="*/ 0 w 273"/>
                <a:gd name="T5" fmla="*/ 0 h 968"/>
                <a:gd name="T6" fmla="*/ 0 w 273"/>
                <a:gd name="T7" fmla="*/ 554 h 968"/>
                <a:gd name="T8" fmla="*/ 273 w 273"/>
                <a:gd name="T9" fmla="*/ 96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968">
                  <a:moveTo>
                    <a:pt x="273" y="968"/>
                  </a:moveTo>
                  <a:lnTo>
                    <a:pt x="273" y="414"/>
                  </a:lnTo>
                  <a:lnTo>
                    <a:pt x="0" y="0"/>
                  </a:lnTo>
                  <a:lnTo>
                    <a:pt x="0" y="554"/>
                  </a:lnTo>
                  <a:lnTo>
                    <a:pt x="273" y="968"/>
                  </a:lnTo>
                  <a:close/>
                </a:path>
              </a:pathLst>
            </a:custGeom>
            <a:solidFill>
              <a:srgbClr val="7C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5161158" y="3453666"/>
              <a:ext cx="1316385" cy="356269"/>
            </a:xfrm>
            <a:custGeom>
              <a:avLst/>
              <a:gdLst>
                <a:gd name="T0" fmla="*/ 1526 w 1526"/>
                <a:gd name="T1" fmla="*/ 413 h 413"/>
                <a:gd name="T2" fmla="*/ 280 w 1526"/>
                <a:gd name="T3" fmla="*/ 413 h 413"/>
                <a:gd name="T4" fmla="*/ 0 w 1526"/>
                <a:gd name="T5" fmla="*/ 0 h 413"/>
                <a:gd name="T6" fmla="*/ 1246 w 1526"/>
                <a:gd name="T7" fmla="*/ 0 h 413"/>
                <a:gd name="T8" fmla="*/ 1526 w 1526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6" h="413">
                  <a:moveTo>
                    <a:pt x="1526" y="413"/>
                  </a:moveTo>
                  <a:lnTo>
                    <a:pt x="280" y="413"/>
                  </a:lnTo>
                  <a:lnTo>
                    <a:pt x="0" y="0"/>
                  </a:lnTo>
                  <a:lnTo>
                    <a:pt x="1246" y="0"/>
                  </a:lnTo>
                  <a:lnTo>
                    <a:pt x="1526" y="413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5161157" y="3453666"/>
              <a:ext cx="241539" cy="834170"/>
            </a:xfrm>
            <a:custGeom>
              <a:avLst/>
              <a:gdLst>
                <a:gd name="T0" fmla="*/ 280 w 280"/>
                <a:gd name="T1" fmla="*/ 967 h 967"/>
                <a:gd name="T2" fmla="*/ 280 w 280"/>
                <a:gd name="T3" fmla="*/ 413 h 967"/>
                <a:gd name="T4" fmla="*/ 0 w 280"/>
                <a:gd name="T5" fmla="*/ 0 h 967"/>
                <a:gd name="T6" fmla="*/ 0 w 280"/>
                <a:gd name="T7" fmla="*/ 553 h 967"/>
                <a:gd name="T8" fmla="*/ 280 w 280"/>
                <a:gd name="T9" fmla="*/ 967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967">
                  <a:moveTo>
                    <a:pt x="280" y="967"/>
                  </a:moveTo>
                  <a:lnTo>
                    <a:pt x="280" y="413"/>
                  </a:lnTo>
                  <a:lnTo>
                    <a:pt x="0" y="0"/>
                  </a:lnTo>
                  <a:lnTo>
                    <a:pt x="0" y="553"/>
                  </a:lnTo>
                  <a:lnTo>
                    <a:pt x="280" y="967"/>
                  </a:lnTo>
                  <a:close/>
                </a:path>
              </a:pathLst>
            </a:custGeom>
            <a:solidFill>
              <a:srgbClr val="7C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236004" y="2975765"/>
              <a:ext cx="1311209" cy="357132"/>
            </a:xfrm>
            <a:custGeom>
              <a:avLst/>
              <a:gdLst>
                <a:gd name="T0" fmla="*/ 1520 w 1520"/>
                <a:gd name="T1" fmla="*/ 414 h 414"/>
                <a:gd name="T2" fmla="*/ 280 w 1520"/>
                <a:gd name="T3" fmla="*/ 414 h 414"/>
                <a:gd name="T4" fmla="*/ 0 w 1520"/>
                <a:gd name="T5" fmla="*/ 0 h 414"/>
                <a:gd name="T6" fmla="*/ 1247 w 1520"/>
                <a:gd name="T7" fmla="*/ 0 h 414"/>
                <a:gd name="T8" fmla="*/ 1520 w 1520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414">
                  <a:moveTo>
                    <a:pt x="1520" y="414"/>
                  </a:moveTo>
                  <a:lnTo>
                    <a:pt x="280" y="414"/>
                  </a:lnTo>
                  <a:lnTo>
                    <a:pt x="0" y="0"/>
                  </a:lnTo>
                  <a:lnTo>
                    <a:pt x="1247" y="0"/>
                  </a:lnTo>
                  <a:lnTo>
                    <a:pt x="1520" y="41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6236004" y="2975765"/>
              <a:ext cx="241539" cy="834170"/>
            </a:xfrm>
            <a:custGeom>
              <a:avLst/>
              <a:gdLst>
                <a:gd name="T0" fmla="*/ 280 w 280"/>
                <a:gd name="T1" fmla="*/ 967 h 967"/>
                <a:gd name="T2" fmla="*/ 280 w 280"/>
                <a:gd name="T3" fmla="*/ 414 h 967"/>
                <a:gd name="T4" fmla="*/ 0 w 280"/>
                <a:gd name="T5" fmla="*/ 0 h 967"/>
                <a:gd name="T6" fmla="*/ 0 w 280"/>
                <a:gd name="T7" fmla="*/ 554 h 967"/>
                <a:gd name="T8" fmla="*/ 280 w 280"/>
                <a:gd name="T9" fmla="*/ 967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967">
                  <a:moveTo>
                    <a:pt x="280" y="967"/>
                  </a:moveTo>
                  <a:lnTo>
                    <a:pt x="280" y="414"/>
                  </a:lnTo>
                  <a:lnTo>
                    <a:pt x="0" y="0"/>
                  </a:lnTo>
                  <a:lnTo>
                    <a:pt x="0" y="554"/>
                  </a:lnTo>
                  <a:lnTo>
                    <a:pt x="280" y="967"/>
                  </a:lnTo>
                  <a:close/>
                </a:path>
              </a:pathLst>
            </a:custGeom>
            <a:solidFill>
              <a:srgbClr val="7C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311713" y="2497864"/>
              <a:ext cx="235500" cy="835033"/>
            </a:xfrm>
            <a:custGeom>
              <a:avLst/>
              <a:gdLst>
                <a:gd name="T0" fmla="*/ 273 w 273"/>
                <a:gd name="T1" fmla="*/ 968 h 968"/>
                <a:gd name="T2" fmla="*/ 273 w 273"/>
                <a:gd name="T3" fmla="*/ 414 h 968"/>
                <a:gd name="T4" fmla="*/ 0 w 273"/>
                <a:gd name="T5" fmla="*/ 0 h 968"/>
                <a:gd name="T6" fmla="*/ 0 w 273"/>
                <a:gd name="T7" fmla="*/ 554 h 968"/>
                <a:gd name="T8" fmla="*/ 273 w 273"/>
                <a:gd name="T9" fmla="*/ 96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968">
                  <a:moveTo>
                    <a:pt x="273" y="968"/>
                  </a:moveTo>
                  <a:lnTo>
                    <a:pt x="273" y="414"/>
                  </a:lnTo>
                  <a:lnTo>
                    <a:pt x="0" y="0"/>
                  </a:lnTo>
                  <a:lnTo>
                    <a:pt x="0" y="554"/>
                  </a:lnTo>
                  <a:lnTo>
                    <a:pt x="273" y="968"/>
                  </a:lnTo>
                  <a:close/>
                </a:path>
              </a:pathLst>
            </a:custGeom>
            <a:solidFill>
              <a:srgbClr val="7C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50288" y="2878278"/>
              <a:ext cx="793628" cy="1265486"/>
              <a:chOff x="14500231" y="8396527"/>
              <a:chExt cx="1807738" cy="2882556"/>
            </a:xfrm>
            <a:solidFill>
              <a:schemeClr val="accent2"/>
            </a:solidFill>
          </p:grpSpPr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15101500" y="11121888"/>
                <a:ext cx="603234" cy="157195"/>
              </a:xfrm>
              <a:custGeom>
                <a:avLst/>
                <a:gdLst>
                  <a:gd name="T0" fmla="*/ 307 w 307"/>
                  <a:gd name="T1" fmla="*/ 80 h 80"/>
                  <a:gd name="T2" fmla="*/ 54 w 307"/>
                  <a:gd name="T3" fmla="*/ 80 h 80"/>
                  <a:gd name="T4" fmla="*/ 0 w 307"/>
                  <a:gd name="T5" fmla="*/ 0 h 80"/>
                  <a:gd name="T6" fmla="*/ 247 w 307"/>
                  <a:gd name="T7" fmla="*/ 0 h 80"/>
                  <a:gd name="T8" fmla="*/ 307 w 307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80">
                    <a:moveTo>
                      <a:pt x="307" y="80"/>
                    </a:moveTo>
                    <a:lnTo>
                      <a:pt x="54" y="80"/>
                    </a:lnTo>
                    <a:lnTo>
                      <a:pt x="0" y="0"/>
                    </a:lnTo>
                    <a:lnTo>
                      <a:pt x="247" y="0"/>
                    </a:lnTo>
                    <a:lnTo>
                      <a:pt x="307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5" name="Oval 24"/>
              <p:cNvSpPr>
                <a:spLocks noChangeArrowheads="1"/>
              </p:cNvSpPr>
              <p:nvPr/>
            </p:nvSpPr>
            <p:spPr bwMode="auto">
              <a:xfrm>
                <a:off x="14500231" y="8396527"/>
                <a:ext cx="1807738" cy="179594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15390345" y="9836822"/>
                <a:ext cx="25544" cy="1363663"/>
              </a:xfrm>
              <a:custGeom>
                <a:avLst/>
                <a:gdLst>
                  <a:gd name="T0" fmla="*/ 1 w 2"/>
                  <a:gd name="T1" fmla="*/ 104 h 104"/>
                  <a:gd name="T2" fmla="*/ 0 w 2"/>
                  <a:gd name="T3" fmla="*/ 102 h 104"/>
                  <a:gd name="T4" fmla="*/ 0 w 2"/>
                  <a:gd name="T5" fmla="*/ 1 h 104"/>
                  <a:gd name="T6" fmla="*/ 1 w 2"/>
                  <a:gd name="T7" fmla="*/ 0 h 104"/>
                  <a:gd name="T8" fmla="*/ 2 w 2"/>
                  <a:gd name="T9" fmla="*/ 1 h 104"/>
                  <a:gd name="T10" fmla="*/ 2 w 2"/>
                  <a:gd name="T11" fmla="*/ 102 h 104"/>
                  <a:gd name="T12" fmla="*/ 1 w 2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04">
                    <a:moveTo>
                      <a:pt x="1" y="104"/>
                    </a:moveTo>
                    <a:cubicBezTo>
                      <a:pt x="0" y="104"/>
                      <a:pt x="0" y="103"/>
                      <a:pt x="0" y="10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2" y="103"/>
                      <a:pt x="2" y="104"/>
                      <a:pt x="1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433320" y="2352043"/>
              <a:ext cx="787588" cy="1283602"/>
              <a:chOff x="19398808" y="6180082"/>
              <a:chExt cx="1793983" cy="2923821"/>
            </a:xfrm>
            <a:solidFill>
              <a:schemeClr val="accent4"/>
            </a:solidFill>
          </p:grpSpPr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19988288" y="8946708"/>
                <a:ext cx="601269" cy="157195"/>
              </a:xfrm>
              <a:custGeom>
                <a:avLst/>
                <a:gdLst>
                  <a:gd name="T0" fmla="*/ 306 w 306"/>
                  <a:gd name="T1" fmla="*/ 80 h 80"/>
                  <a:gd name="T2" fmla="*/ 60 w 306"/>
                  <a:gd name="T3" fmla="*/ 80 h 80"/>
                  <a:gd name="T4" fmla="*/ 0 w 306"/>
                  <a:gd name="T5" fmla="*/ 0 h 80"/>
                  <a:gd name="T6" fmla="*/ 253 w 306"/>
                  <a:gd name="T7" fmla="*/ 0 h 80"/>
                  <a:gd name="T8" fmla="*/ 306 w 306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80">
                    <a:moveTo>
                      <a:pt x="306" y="80"/>
                    </a:moveTo>
                    <a:lnTo>
                      <a:pt x="60" y="80"/>
                    </a:lnTo>
                    <a:lnTo>
                      <a:pt x="0" y="0"/>
                    </a:lnTo>
                    <a:lnTo>
                      <a:pt x="253" y="0"/>
                    </a:lnTo>
                    <a:lnTo>
                      <a:pt x="30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4" name="Oval 23"/>
              <p:cNvSpPr>
                <a:spLocks noChangeArrowheads="1"/>
              </p:cNvSpPr>
              <p:nvPr/>
            </p:nvSpPr>
            <p:spPr bwMode="auto">
              <a:xfrm>
                <a:off x="19398808" y="6180082"/>
                <a:ext cx="1793983" cy="179594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20275168" y="7687185"/>
                <a:ext cx="39299" cy="1363663"/>
              </a:xfrm>
              <a:custGeom>
                <a:avLst/>
                <a:gdLst>
                  <a:gd name="T0" fmla="*/ 1 w 3"/>
                  <a:gd name="T1" fmla="*/ 104 h 104"/>
                  <a:gd name="T2" fmla="*/ 0 w 3"/>
                  <a:gd name="T3" fmla="*/ 103 h 104"/>
                  <a:gd name="T4" fmla="*/ 0 w 3"/>
                  <a:gd name="T5" fmla="*/ 2 h 104"/>
                  <a:gd name="T6" fmla="*/ 1 w 3"/>
                  <a:gd name="T7" fmla="*/ 0 h 104"/>
                  <a:gd name="T8" fmla="*/ 3 w 3"/>
                  <a:gd name="T9" fmla="*/ 2 h 104"/>
                  <a:gd name="T10" fmla="*/ 3 w 3"/>
                  <a:gd name="T11" fmla="*/ 103 h 104"/>
                  <a:gd name="T12" fmla="*/ 1 w 3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4">
                    <a:moveTo>
                      <a:pt x="1" y="104"/>
                    </a:moveTo>
                    <a:cubicBezTo>
                      <a:pt x="0" y="104"/>
                      <a:pt x="0" y="103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3" y="103"/>
                      <a:pt x="2" y="104"/>
                      <a:pt x="1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274570" y="3361344"/>
              <a:ext cx="793627" cy="1260307"/>
              <a:chOff x="12049959" y="9496889"/>
              <a:chExt cx="1807738" cy="2870767"/>
            </a:xfrm>
            <a:solidFill>
              <a:schemeClr val="accent1"/>
            </a:solidFill>
          </p:grpSpPr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12653194" y="12196707"/>
                <a:ext cx="601269" cy="170949"/>
              </a:xfrm>
              <a:custGeom>
                <a:avLst/>
                <a:gdLst>
                  <a:gd name="T0" fmla="*/ 306 w 306"/>
                  <a:gd name="T1" fmla="*/ 87 h 87"/>
                  <a:gd name="T2" fmla="*/ 60 w 306"/>
                  <a:gd name="T3" fmla="*/ 87 h 87"/>
                  <a:gd name="T4" fmla="*/ 0 w 306"/>
                  <a:gd name="T5" fmla="*/ 0 h 87"/>
                  <a:gd name="T6" fmla="*/ 253 w 306"/>
                  <a:gd name="T7" fmla="*/ 0 h 87"/>
                  <a:gd name="T8" fmla="*/ 306 w 306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87">
                    <a:moveTo>
                      <a:pt x="306" y="87"/>
                    </a:moveTo>
                    <a:lnTo>
                      <a:pt x="60" y="87"/>
                    </a:lnTo>
                    <a:lnTo>
                      <a:pt x="0" y="0"/>
                    </a:lnTo>
                    <a:lnTo>
                      <a:pt x="253" y="0"/>
                    </a:lnTo>
                    <a:lnTo>
                      <a:pt x="306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12049959" y="9496889"/>
                <a:ext cx="1807738" cy="180970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12914529" y="10950940"/>
                <a:ext cx="39299" cy="1351874"/>
              </a:xfrm>
              <a:custGeom>
                <a:avLst/>
                <a:gdLst>
                  <a:gd name="T0" fmla="*/ 1 w 3"/>
                  <a:gd name="T1" fmla="*/ 103 h 103"/>
                  <a:gd name="T2" fmla="*/ 0 w 3"/>
                  <a:gd name="T3" fmla="*/ 102 h 103"/>
                  <a:gd name="T4" fmla="*/ 0 w 3"/>
                  <a:gd name="T5" fmla="*/ 1 h 103"/>
                  <a:gd name="T6" fmla="*/ 1 w 3"/>
                  <a:gd name="T7" fmla="*/ 0 h 103"/>
                  <a:gd name="T8" fmla="*/ 3 w 3"/>
                  <a:gd name="T9" fmla="*/ 1 h 103"/>
                  <a:gd name="T10" fmla="*/ 3 w 3"/>
                  <a:gd name="T11" fmla="*/ 102 h 103"/>
                  <a:gd name="T12" fmla="*/ 1 w 3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3">
                    <a:moveTo>
                      <a:pt x="1" y="103"/>
                    </a:moveTo>
                    <a:cubicBezTo>
                      <a:pt x="1" y="103"/>
                      <a:pt x="0" y="102"/>
                      <a:pt x="0" y="10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3" y="102"/>
                      <a:pt x="2" y="103"/>
                      <a:pt x="1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474515" y="1849572"/>
              <a:ext cx="787587" cy="1272388"/>
              <a:chOff x="16948537" y="7294199"/>
              <a:chExt cx="1793983" cy="2898277"/>
            </a:xfrm>
            <a:solidFill>
              <a:schemeClr val="accent3"/>
            </a:solidFill>
          </p:grpSpPr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17551771" y="10035281"/>
                <a:ext cx="589480" cy="157195"/>
              </a:xfrm>
              <a:custGeom>
                <a:avLst/>
                <a:gdLst>
                  <a:gd name="T0" fmla="*/ 300 w 300"/>
                  <a:gd name="T1" fmla="*/ 80 h 80"/>
                  <a:gd name="T2" fmla="*/ 53 w 300"/>
                  <a:gd name="T3" fmla="*/ 80 h 80"/>
                  <a:gd name="T4" fmla="*/ 0 w 300"/>
                  <a:gd name="T5" fmla="*/ 0 h 80"/>
                  <a:gd name="T6" fmla="*/ 246 w 300"/>
                  <a:gd name="T7" fmla="*/ 0 h 80"/>
                  <a:gd name="T8" fmla="*/ 300 w 300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80">
                    <a:moveTo>
                      <a:pt x="300" y="80"/>
                    </a:moveTo>
                    <a:lnTo>
                      <a:pt x="53" y="80"/>
                    </a:lnTo>
                    <a:lnTo>
                      <a:pt x="0" y="0"/>
                    </a:lnTo>
                    <a:lnTo>
                      <a:pt x="246" y="0"/>
                    </a:lnTo>
                    <a:lnTo>
                      <a:pt x="30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16948537" y="7294199"/>
                <a:ext cx="1793983" cy="179594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17826862" y="8789513"/>
                <a:ext cx="39299" cy="1363663"/>
              </a:xfrm>
              <a:custGeom>
                <a:avLst/>
                <a:gdLst>
                  <a:gd name="T0" fmla="*/ 2 w 3"/>
                  <a:gd name="T1" fmla="*/ 104 h 104"/>
                  <a:gd name="T2" fmla="*/ 0 w 3"/>
                  <a:gd name="T3" fmla="*/ 103 h 104"/>
                  <a:gd name="T4" fmla="*/ 0 w 3"/>
                  <a:gd name="T5" fmla="*/ 2 h 104"/>
                  <a:gd name="T6" fmla="*/ 2 w 3"/>
                  <a:gd name="T7" fmla="*/ 0 h 104"/>
                  <a:gd name="T8" fmla="*/ 3 w 3"/>
                  <a:gd name="T9" fmla="*/ 2 h 104"/>
                  <a:gd name="T10" fmla="*/ 3 w 3"/>
                  <a:gd name="T11" fmla="*/ 103 h 104"/>
                  <a:gd name="T12" fmla="*/ 2 w 3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4">
                    <a:moveTo>
                      <a:pt x="2" y="104"/>
                    </a:moveTo>
                    <a:cubicBezTo>
                      <a:pt x="1" y="104"/>
                      <a:pt x="0" y="103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3" y="103"/>
                      <a:pt x="2" y="104"/>
                      <a:pt x="2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E2587364-05B4-6D36-FA2C-C20B9ECB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410004" y="3493270"/>
              <a:ext cx="532246" cy="53224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8091E5C-CD73-9563-9692-141B9B66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4457789" y="2993852"/>
              <a:ext cx="572735" cy="52814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186FA772-F5BF-457B-7D4F-29B537ED7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548642" y="2452446"/>
              <a:ext cx="578765" cy="5787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0403B330-657A-CB51-5B48-43EBF186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600437" y="1969348"/>
              <a:ext cx="534173" cy="5341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5ADDC03-0249-4716-8E6C-3239942F6AB0}"/>
                </a:ext>
              </a:extLst>
            </p:cNvPr>
            <p:cNvSpPr txBox="1"/>
            <p:nvPr/>
          </p:nvSpPr>
          <p:spPr>
            <a:xfrm>
              <a:off x="847247" y="3549988"/>
              <a:ext cx="240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latin typeface="Montserrat" panose="00000500000000000000" pitchFamily="2" charset="0"/>
                </a:rPr>
                <a:t>Understand Employee’s Behavior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164F2F0-B672-D0C1-0CA6-835B8FAC7BE2}"/>
                </a:ext>
              </a:extLst>
            </p:cNvPr>
            <p:cNvSpPr txBox="1"/>
            <p:nvPr/>
          </p:nvSpPr>
          <p:spPr>
            <a:xfrm>
              <a:off x="1890100" y="2872802"/>
              <a:ext cx="2473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latin typeface="Montserrat" panose="00000500000000000000" pitchFamily="2" charset="0"/>
                </a:rPr>
                <a:t>Identifying Productivity and Preference Factors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23BF5C-3046-C995-A82D-C4A3EB5129E0}"/>
                </a:ext>
              </a:extLst>
            </p:cNvPr>
            <p:cNvSpPr txBox="1"/>
            <p:nvPr/>
          </p:nvSpPr>
          <p:spPr>
            <a:xfrm>
              <a:off x="3090847" y="2356817"/>
              <a:ext cx="2473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latin typeface="Montserrat" panose="00000500000000000000" pitchFamily="2" charset="0"/>
                </a:rPr>
                <a:t>Modeling for More Insights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C77BBF-0397-EAC0-4ACB-CCC0EBC8B2AF}"/>
                </a:ext>
              </a:extLst>
            </p:cNvPr>
            <p:cNvSpPr txBox="1"/>
            <p:nvPr/>
          </p:nvSpPr>
          <p:spPr>
            <a:xfrm>
              <a:off x="4063483" y="1829993"/>
              <a:ext cx="2473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latin typeface="Montserrat" panose="00000500000000000000" pitchFamily="2" charset="0"/>
                </a:rPr>
                <a:t>Rule-Based Segmentation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724923-E93D-3D54-5493-7472CFCAC2C1}"/>
                </a:ext>
              </a:extLst>
            </p:cNvPr>
            <p:cNvSpPr txBox="1"/>
            <p:nvPr/>
          </p:nvSpPr>
          <p:spPr>
            <a:xfrm>
              <a:off x="5692111" y="1287677"/>
              <a:ext cx="2193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latin typeface="Montserrat" panose="00000500000000000000" pitchFamily="2" charset="0"/>
                </a:rPr>
                <a:t>Recommendations and Deployment</a:t>
              </a: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8CCF092-B105-2151-4763-8583AF20202C}"/>
                </a:ext>
              </a:extLst>
            </p:cNvPr>
            <p:cNvSpPr/>
            <p:nvPr/>
          </p:nvSpPr>
          <p:spPr>
            <a:xfrm>
              <a:off x="7305633" y="2484051"/>
              <a:ext cx="1838367" cy="364057"/>
            </a:xfrm>
            <a:custGeom>
              <a:avLst/>
              <a:gdLst>
                <a:gd name="connsiteX0" fmla="*/ 0 w 1838367"/>
                <a:gd name="connsiteY0" fmla="*/ 0 h 364057"/>
                <a:gd name="connsiteX1" fmla="*/ 1315240 w 1838367"/>
                <a:gd name="connsiteY1" fmla="*/ 0 h 364057"/>
                <a:gd name="connsiteX2" fmla="*/ 1318554 w 1838367"/>
                <a:gd name="connsiteY2" fmla="*/ 0 h 364057"/>
                <a:gd name="connsiteX3" fmla="*/ 1366765 w 1838367"/>
                <a:gd name="connsiteY3" fmla="*/ 0 h 364057"/>
                <a:gd name="connsiteX4" fmla="*/ 1388460 w 1838367"/>
                <a:gd name="connsiteY4" fmla="*/ 0 h 364057"/>
                <a:gd name="connsiteX5" fmla="*/ 1838367 w 1838367"/>
                <a:gd name="connsiteY5" fmla="*/ 0 h 364057"/>
                <a:gd name="connsiteX6" fmla="*/ 1838367 w 1838367"/>
                <a:gd name="connsiteY6" fmla="*/ 364057 h 364057"/>
                <a:gd name="connsiteX7" fmla="*/ 1386713 w 1838367"/>
                <a:gd name="connsiteY7" fmla="*/ 364057 h 364057"/>
                <a:gd name="connsiteX8" fmla="*/ 1318554 w 1838367"/>
                <a:gd name="connsiteY8" fmla="*/ 364057 h 364057"/>
                <a:gd name="connsiteX9" fmla="*/ 1007967 w 1838367"/>
                <a:gd name="connsiteY9" fmla="*/ 364057 h 364057"/>
                <a:gd name="connsiteX10" fmla="*/ 239269 w 1838367"/>
                <a:gd name="connsiteY10" fmla="*/ 364057 h 364057"/>
                <a:gd name="connsiteX11" fmla="*/ 0 w 1838367"/>
                <a:gd name="connsiteY11" fmla="*/ 0 h 3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8367" h="364057">
                  <a:moveTo>
                    <a:pt x="0" y="0"/>
                  </a:moveTo>
                  <a:cubicBezTo>
                    <a:pt x="867787" y="0"/>
                    <a:pt x="1193208" y="0"/>
                    <a:pt x="1315240" y="0"/>
                  </a:cubicBezTo>
                  <a:lnTo>
                    <a:pt x="1318554" y="0"/>
                  </a:lnTo>
                  <a:lnTo>
                    <a:pt x="1366765" y="0"/>
                  </a:lnTo>
                  <a:lnTo>
                    <a:pt x="1388460" y="0"/>
                  </a:lnTo>
                  <a:lnTo>
                    <a:pt x="1838367" y="0"/>
                  </a:lnTo>
                  <a:lnTo>
                    <a:pt x="1838367" y="364057"/>
                  </a:lnTo>
                  <a:lnTo>
                    <a:pt x="1386713" y="364057"/>
                  </a:lnTo>
                  <a:lnTo>
                    <a:pt x="1318554" y="364057"/>
                  </a:lnTo>
                  <a:lnTo>
                    <a:pt x="1007967" y="364057"/>
                  </a:lnTo>
                  <a:cubicBezTo>
                    <a:pt x="239269" y="364057"/>
                    <a:pt x="239269" y="364057"/>
                    <a:pt x="239269" y="364057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B195DCD-9388-2CCC-13C2-A21940096716}"/>
                </a:ext>
              </a:extLst>
            </p:cNvPr>
            <p:cNvGrpSpPr/>
            <p:nvPr/>
          </p:nvGrpSpPr>
          <p:grpSpPr>
            <a:xfrm>
              <a:off x="7820680" y="1390775"/>
              <a:ext cx="792765" cy="1288778"/>
              <a:chOff x="7570515" y="1422151"/>
              <a:chExt cx="792765" cy="128877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7570515" y="1422151"/>
                <a:ext cx="792765" cy="1288778"/>
                <a:chOff x="21835325" y="5079720"/>
                <a:chExt cx="1805773" cy="2935610"/>
              </a:xfrm>
              <a:solidFill>
                <a:schemeClr val="accent5"/>
              </a:solidFill>
            </p:grpSpPr>
            <p:sp>
              <p:nvSpPr>
                <p:cNvPr id="19" name="Freeform 18"/>
                <p:cNvSpPr>
                  <a:spLocks/>
                </p:cNvSpPr>
                <p:nvPr/>
              </p:nvSpPr>
              <p:spPr bwMode="auto">
                <a:xfrm>
                  <a:off x="22436595" y="7858135"/>
                  <a:ext cx="603234" cy="157195"/>
                </a:xfrm>
                <a:custGeom>
                  <a:avLst/>
                  <a:gdLst>
                    <a:gd name="T0" fmla="*/ 307 w 307"/>
                    <a:gd name="T1" fmla="*/ 80 h 80"/>
                    <a:gd name="T2" fmla="*/ 53 w 307"/>
                    <a:gd name="T3" fmla="*/ 80 h 80"/>
                    <a:gd name="T4" fmla="*/ 0 w 307"/>
                    <a:gd name="T5" fmla="*/ 0 h 80"/>
                    <a:gd name="T6" fmla="*/ 247 w 307"/>
                    <a:gd name="T7" fmla="*/ 0 h 80"/>
                    <a:gd name="T8" fmla="*/ 307 w 307"/>
                    <a:gd name="T9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7" h="80">
                      <a:moveTo>
                        <a:pt x="307" y="80"/>
                      </a:moveTo>
                      <a:lnTo>
                        <a:pt x="53" y="80"/>
                      </a:lnTo>
                      <a:lnTo>
                        <a:pt x="0" y="0"/>
                      </a:lnTo>
                      <a:lnTo>
                        <a:pt x="247" y="0"/>
                      </a:lnTo>
                      <a:lnTo>
                        <a:pt x="307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30881" tIns="15440" rIns="30881" bIns="15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17644"/>
                  <a:endParaRPr lang="en-US" sz="1216">
                    <a:solidFill>
                      <a:srgbClr val="FFFFFF"/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2725440" y="6612368"/>
                  <a:ext cx="25544" cy="1351874"/>
                </a:xfrm>
                <a:custGeom>
                  <a:avLst/>
                  <a:gdLst>
                    <a:gd name="T0" fmla="*/ 1 w 2"/>
                    <a:gd name="T1" fmla="*/ 103 h 103"/>
                    <a:gd name="T2" fmla="*/ 0 w 2"/>
                    <a:gd name="T3" fmla="*/ 102 h 103"/>
                    <a:gd name="T4" fmla="*/ 0 w 2"/>
                    <a:gd name="T5" fmla="*/ 1 h 103"/>
                    <a:gd name="T6" fmla="*/ 1 w 2"/>
                    <a:gd name="T7" fmla="*/ 0 h 103"/>
                    <a:gd name="T8" fmla="*/ 2 w 2"/>
                    <a:gd name="T9" fmla="*/ 1 h 103"/>
                    <a:gd name="T10" fmla="*/ 2 w 2"/>
                    <a:gd name="T11" fmla="*/ 102 h 103"/>
                    <a:gd name="T12" fmla="*/ 1 w 2"/>
                    <a:gd name="T13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03">
                      <a:moveTo>
                        <a:pt x="1" y="103"/>
                      </a:moveTo>
                      <a:cubicBezTo>
                        <a:pt x="0" y="103"/>
                        <a:pt x="0" y="103"/>
                        <a:pt x="0" y="10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2" y="0"/>
                        <a:pt x="2" y="0"/>
                        <a:pt x="2" y="1"/>
                      </a:cubicBez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2" y="103"/>
                        <a:pt x="2" y="103"/>
                        <a:pt x="1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30881" tIns="15440" rIns="30881" bIns="15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17644"/>
                  <a:endParaRPr lang="en-US" sz="1216">
                    <a:solidFill>
                      <a:srgbClr val="FFFFFF"/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21" name="Oval 20"/>
                <p:cNvSpPr>
                  <a:spLocks noChangeArrowheads="1"/>
                </p:cNvSpPr>
                <p:nvPr/>
              </p:nvSpPr>
              <p:spPr bwMode="auto">
                <a:xfrm>
                  <a:off x="21835325" y="5079720"/>
                  <a:ext cx="1805773" cy="1795949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30881" tIns="15440" rIns="30881" bIns="15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17644"/>
                  <a:endParaRPr lang="en-US" sz="1216">
                    <a:solidFill>
                      <a:srgbClr val="FFFFFF"/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pic>
            <p:nvPicPr>
              <p:cNvPr id="81" name="Graphic 80" descr="Target Audience with solid fill">
                <a:extLst>
                  <a:ext uri="{FF2B5EF4-FFF2-40B4-BE49-F238E27FC236}">
                    <a16:creationId xmlns:a16="http://schemas.microsoft.com/office/drawing/2014/main" id="{DA7E71FB-77A7-F430-250C-695EF7112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7692993" y="1557444"/>
                <a:ext cx="536595" cy="53659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91BC1-6C96-4F30-C36C-F5CEDA0A70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1DB80D-3D27-363D-E4EF-A5FE778F8C8E}"/>
              </a:ext>
            </a:extLst>
          </p:cNvPr>
          <p:cNvGrpSpPr/>
          <p:nvPr/>
        </p:nvGrpSpPr>
        <p:grpSpPr>
          <a:xfrm>
            <a:off x="198273" y="831947"/>
            <a:ext cx="2363738" cy="1828800"/>
            <a:chOff x="128231" y="695785"/>
            <a:chExt cx="2363738" cy="18288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B92440-91EE-CE10-4C69-298D6F42CB77}"/>
                </a:ext>
              </a:extLst>
            </p:cNvPr>
            <p:cNvSpPr txBox="1"/>
            <p:nvPr/>
          </p:nvSpPr>
          <p:spPr>
            <a:xfrm>
              <a:off x="298294" y="889209"/>
              <a:ext cx="2193675" cy="1346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Montserrat" panose="00000500000000000000" pitchFamily="2" charset="0"/>
                </a:rPr>
                <a:t>42% </a:t>
              </a:r>
              <a:r>
                <a:rPr lang="en-US" sz="1050">
                  <a:latin typeface="Montserrat" panose="00000500000000000000" pitchFamily="2" charset="0"/>
                </a:rPr>
                <a:t>Feel More Productive at Home*</a:t>
              </a:r>
            </a:p>
            <a:p>
              <a:endParaRPr lang="en-US" sz="1200">
                <a:latin typeface="Montserrat" panose="00000500000000000000" pitchFamily="2" charset="0"/>
              </a:endParaRPr>
            </a:p>
            <a:p>
              <a:r>
                <a:rPr lang="en-US" sz="2400">
                  <a:latin typeface="Montserrat" panose="00000500000000000000" pitchFamily="2" charset="0"/>
                </a:rPr>
                <a:t>43% </a:t>
              </a:r>
              <a:r>
                <a:rPr lang="en-US" sz="1050">
                  <a:latin typeface="Montserrat" panose="00000500000000000000" pitchFamily="2" charset="0"/>
                </a:rPr>
                <a:t>Feel More Productive at Office*</a:t>
              </a:r>
              <a:endParaRPr lang="en-US" sz="1200">
                <a:latin typeface="Montserrat" panose="00000500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1E0384A-CE58-B42E-C59A-9F99C6DF0CE1}"/>
                </a:ext>
              </a:extLst>
            </p:cNvPr>
            <p:cNvSpPr/>
            <p:nvPr/>
          </p:nvSpPr>
          <p:spPr>
            <a:xfrm>
              <a:off x="128231" y="695785"/>
              <a:ext cx="1828800" cy="1828800"/>
            </a:xfrm>
            <a:prstGeom prst="ellipse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BF0DCB-7D85-5956-4BB2-2E588151F7A1}"/>
              </a:ext>
            </a:extLst>
          </p:cNvPr>
          <p:cNvSpPr txBox="1"/>
          <p:nvPr/>
        </p:nvSpPr>
        <p:spPr>
          <a:xfrm>
            <a:off x="0" y="4939801"/>
            <a:ext cx="7675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latin typeface="Montserrat" panose="00000500000000000000" pitchFamily="2" charset="0"/>
              </a:rPr>
              <a:t>*Result of Forbes research through surveys. People are split about their preferences. </a:t>
            </a:r>
            <a:r>
              <a:rPr lang="en-US" sz="600">
                <a:latin typeface="Montserrat" panose="00000500000000000000" pitchFamily="2" charset="0"/>
                <a:hlinkClick r:id="rId13"/>
              </a:rPr>
              <a:t>https://www.forbes.com/sites/tracybrower/2023/08/06/the-productivity-problem-with-remote-work</a:t>
            </a:r>
            <a:r>
              <a:rPr lang="en-US" sz="60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2406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2F74-3BE9-7316-0D83-F24465EE0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F676CDA9-3E03-B58A-1D5F-678F3404C0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281" imgH="281" progId="TCLayout.ActiveDocument.1">
                  <p:embed/>
                </p:oleObj>
              </mc:Choice>
              <mc:Fallback>
                <p:oleObj name="think-cell Slide" r:id="rId20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676CDA9-3E03-B58A-1D5F-678F3404C0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" name="Rectangle 166">
            <a:extLst>
              <a:ext uri="{FF2B5EF4-FFF2-40B4-BE49-F238E27FC236}">
                <a16:creationId xmlns:a16="http://schemas.microsoft.com/office/drawing/2014/main" id="{131254B0-25FA-20ED-F8D3-4F02383E66A5}"/>
              </a:ext>
            </a:extLst>
          </p:cNvPr>
          <p:cNvSpPr/>
          <p:nvPr/>
        </p:nvSpPr>
        <p:spPr>
          <a:xfrm>
            <a:off x="1962151" y="1680118"/>
            <a:ext cx="1896909" cy="298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A57089-9971-C520-92AA-996AEF41425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25</a:t>
            </a:fld>
            <a:endParaRPr lang="en"/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38137EE2-A6E9-5844-CD90-F72629FF034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798513" y="1276350"/>
          <a:ext cx="4200525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165" name="Google Shape;7;p1">
            <a:extLst>
              <a:ext uri="{FF2B5EF4-FFF2-40B4-BE49-F238E27FC236}">
                <a16:creationId xmlns:a16="http://schemas.microsoft.com/office/drawing/2014/main" id="{14A6B9D1-4785-1B95-1B49-A9F16163DDA5}"/>
              </a:ext>
            </a:extLst>
          </p:cNvPr>
          <p:cNvSpPr txBox="1"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500063" y="4138613"/>
            <a:ext cx="22860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2C61DAB-EF7C-4403-BB4E-22F1EF4F9157}" type="datetime'''''''''0''''''''''''''''''''%'''''''''''">
              <a:rPr lang="en-US" altLang="en-US" sz="1200" kern="1200" smtClean="0">
                <a:solidFill>
                  <a:srgbClr val="808080"/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0%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75" name="Google Shape;7;p1">
            <a:extLst>
              <a:ext uri="{FF2B5EF4-FFF2-40B4-BE49-F238E27FC236}">
                <a16:creationId xmlns:a16="http://schemas.microsoft.com/office/drawing/2014/main" id="{2652BAE3-7EA7-53A3-44B9-D917789EA0E7}"/>
              </a:ext>
            </a:extLst>
          </p:cNvPr>
          <p:cNvSpPr txBox="1"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12750" y="3424238"/>
            <a:ext cx="3159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9042C10-F86A-43C5-A534-B20F30741551}" type="datetime'''''2''''''''''''''0''''''''''''''''%'''''">
              <a:rPr lang="en-US" altLang="en-US" sz="1200" kern="1200" smtClean="0">
                <a:solidFill>
                  <a:srgbClr val="808080"/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20%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77" name="Google Shape;7;p1">
            <a:extLst>
              <a:ext uri="{FF2B5EF4-FFF2-40B4-BE49-F238E27FC236}">
                <a16:creationId xmlns:a16="http://schemas.microsoft.com/office/drawing/2014/main" id="{14030702-7873-ECEB-480F-30A662964F0E}"/>
              </a:ext>
            </a:extLst>
          </p:cNvPr>
          <p:cNvSpPr txBox="1"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400050" y="2709863"/>
            <a:ext cx="328613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5718B0C-01C2-4821-B585-21DCFA284BF9}" type="datetime'''''''''''''4''0''''''''''''%'">
              <a:rPr lang="en-US" altLang="en-US" sz="1200" kern="1200" smtClean="0">
                <a:solidFill>
                  <a:srgbClr val="808080"/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40%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79" name="Google Shape;7;p1">
            <a:extLst>
              <a:ext uri="{FF2B5EF4-FFF2-40B4-BE49-F238E27FC236}">
                <a16:creationId xmlns:a16="http://schemas.microsoft.com/office/drawing/2014/main" id="{B8222E02-5F44-7ED0-D579-E191F1B47D94}"/>
              </a:ext>
            </a:extLst>
          </p:cNvPr>
          <p:cNvSpPr txBox="1"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407988" y="1995488"/>
            <a:ext cx="32067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9AF83D3-5EF9-48EE-9685-68B89A4F26EE}" type="datetime'''''''''''6''''''''''''''''''0''%'''''''''">
              <a:rPr lang="en-US" altLang="en-US" sz="1200" kern="1200" smtClean="0">
                <a:solidFill>
                  <a:srgbClr val="808080"/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60%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83" name="Google Shape;7;p1">
            <a:extLst>
              <a:ext uri="{FF2B5EF4-FFF2-40B4-BE49-F238E27FC236}">
                <a16:creationId xmlns:a16="http://schemas.microsoft.com/office/drawing/2014/main" id="{0AF9C621-BC55-1E02-DF6E-C12830349125}"/>
              </a:ext>
            </a:extLst>
          </p:cNvPr>
          <p:cNvSpPr txBox="1"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403225" y="1281113"/>
            <a:ext cx="325438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6D120ED-3358-4A94-A108-674E9BD17649}" type="datetime'''''''''''8''0''''''''''''''''''''''''''''''''''''''%'''">
              <a:rPr lang="en-US" altLang="en-US" sz="1200" kern="1200" smtClean="0">
                <a:solidFill>
                  <a:srgbClr val="808080"/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80%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21" name="Google Shape;7;p1">
            <a:extLst>
              <a:ext uri="{FF2B5EF4-FFF2-40B4-BE49-F238E27FC236}">
                <a16:creationId xmlns:a16="http://schemas.microsoft.com/office/drawing/2014/main" id="{A5E27F4F-FAC8-CA3A-1B7A-C0D30DB6E83A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111125" y="1955799"/>
            <a:ext cx="182563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vert270" wrap="non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200" kern="1200">
                <a:solidFill>
                  <a:srgbClr val="808080"/>
                </a:solidFill>
                <a:effectLst/>
                <a:latin typeface="Montserrat" panose="00000500000000000000" pitchFamily="2" charset="0"/>
                <a:sym typeface="Montserrat" panose="00000500000000000000" pitchFamily="2" charset="0"/>
              </a:rPr>
              <a:t>WFH Preference Rate</a:t>
            </a:r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6883EEF7-70F9-1F08-F341-CF5CBD030D71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1173163" y="4260850"/>
            <a:ext cx="427038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96F2631B-1D03-46A5-BEF2-FF5D68D6DBF1}" type="datetime'''H''o''''''m''''''''''''''''''''''e''''''''''''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Home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7" name="Google Shape;7;p1">
            <a:extLst>
              <a:ext uri="{FF2B5EF4-FFF2-40B4-BE49-F238E27FC236}">
                <a16:creationId xmlns:a16="http://schemas.microsoft.com/office/drawing/2014/main" id="{FA9933AE-9FDB-826A-7230-E7233B5D48E0}"/>
              </a:ext>
            </a:extLst>
          </p:cNvPr>
          <p:cNvSpPr txBox="1"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2009775" y="4260850"/>
            <a:ext cx="7683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A8292EF2-5180-4370-BD6A-C92C7272883E}" type="datetime'Te''''''m''p''''''''o''''r''ary'' ''Wo''rks''pace''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Temporary Workspace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0" name="Google Shape;7;p1">
            <a:extLst>
              <a:ext uri="{FF2B5EF4-FFF2-40B4-BE49-F238E27FC236}">
                <a16:creationId xmlns:a16="http://schemas.microsoft.com/office/drawing/2014/main" id="{BDAB6343-CC20-6425-29BF-18C7E662255E}"/>
              </a:ext>
            </a:extLst>
          </p:cNvPr>
          <p:cNvSpPr txBox="1"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2982913" y="4260850"/>
            <a:ext cx="8413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42B29EA4-4568-430A-8CAC-E6474AEBE74C}" type="datetime'O''f''fi''''c''''''e W''o''''''''r''ks''tatio''''''n''''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Office Workstation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6" name="Google Shape;7;p1">
            <a:extLst>
              <a:ext uri="{FF2B5EF4-FFF2-40B4-BE49-F238E27FC236}">
                <a16:creationId xmlns:a16="http://schemas.microsoft.com/office/drawing/2014/main" id="{68F20F6C-29B0-2EEC-1EBA-4EC29CBC9203}"/>
              </a:ext>
            </a:extLst>
          </p:cNvPr>
          <p:cNvSpPr txBox="1"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3987800" y="4260850"/>
            <a:ext cx="8477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947A8119-1153-43B3-BC0D-1D35817BB826}" type="datetime'''''E''nc''l''ose''d'' Off''''''''i''''''''ce'''''''' ''Space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Enclosed Office Space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58" name="Google Shape;7;p1">
            <a:extLst>
              <a:ext uri="{FF2B5EF4-FFF2-40B4-BE49-F238E27FC236}">
                <a16:creationId xmlns:a16="http://schemas.microsoft.com/office/drawing/2014/main" id="{D2713768-9A17-D1E4-BDC4-EB358A9BB30C}"/>
              </a:ext>
            </a:extLst>
          </p:cNvPr>
          <p:cNvSpPr txBox="1"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1201738" y="1168400"/>
            <a:ext cx="369888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2225" tIns="0" rIns="222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B192D1F-55DC-425C-B333-FB2EBEA5C3FA}" type="datetime'''''''''''''''''''''''''80'''''">
              <a:rPr lang="en-US" altLang="en-US" sz="1200" kern="1200" smtClean="0">
                <a:solidFill>
                  <a:srgbClr val="808080"/>
                </a:solidFill>
                <a:latin typeface="Montserrat" panose="00000500000000000000" pitchFamily="2" charset="0"/>
                <a:cs typeface="+mn-cs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80</a:t>
            </a:fld>
            <a:r>
              <a:rPr lang="en-US" altLang="en-US" sz="1200" kern="1200">
                <a:solidFill>
                  <a:srgbClr val="808080"/>
                </a:solidFill>
                <a:latin typeface="Montserrat" panose="00000500000000000000" pitchFamily="2" charset="0"/>
                <a:cs typeface="+mn-cs"/>
              </a:rPr>
              <a:t>%</a:t>
            </a:r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59" name="Google Shape;7;p1">
            <a:extLst>
              <a:ext uri="{FF2B5EF4-FFF2-40B4-BE49-F238E27FC236}">
                <a16:creationId xmlns:a16="http://schemas.microsoft.com/office/drawing/2014/main" id="{C0F0C5CD-8178-40DC-A6C5-7BC77F2BEB20}"/>
              </a:ext>
            </a:extLst>
          </p:cNvPr>
          <p:cNvSpPr txBox="1"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2219325" y="1811338"/>
            <a:ext cx="350838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2225" tIns="0" rIns="222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C81D8BF-1A35-4B85-87D5-58BE2A0D0591}" type="datetime'''''''''''''''''''''''6''''''''''''''''''''''''''2'''''''''''">
              <a:rPr lang="en-US" altLang="en-US" sz="1200" kern="1200" smtClean="0">
                <a:solidFill>
                  <a:srgbClr val="808080"/>
                </a:solidFill>
                <a:latin typeface="Montserrat" panose="00000500000000000000" pitchFamily="2" charset="0"/>
                <a:cs typeface="+mn-cs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62</a:t>
            </a:fld>
            <a:r>
              <a:rPr lang="en-US" altLang="en-US" sz="1200" kern="1200">
                <a:solidFill>
                  <a:srgbClr val="808080"/>
                </a:solidFill>
                <a:latin typeface="Montserrat" panose="00000500000000000000" pitchFamily="2" charset="0"/>
                <a:cs typeface="+mn-cs"/>
              </a:rPr>
              <a:t>%</a:t>
            </a:r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60" name="Google Shape;7;p1">
            <a:extLst>
              <a:ext uri="{FF2B5EF4-FFF2-40B4-BE49-F238E27FC236}">
                <a16:creationId xmlns:a16="http://schemas.microsoft.com/office/drawing/2014/main" id="{B01F6D14-C864-BDFC-32A1-5D376AB50BFA}"/>
              </a:ext>
            </a:extLst>
          </p:cNvPr>
          <p:cNvSpPr txBox="1"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3224213" y="2239963"/>
            <a:ext cx="35877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2225" tIns="0" rIns="222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1D76837-E402-4D7E-9BDF-2FAAAB51EED2}" type="datetime'''''''''5''''''''''''''''0'''''''">
              <a:rPr lang="en-US" altLang="en-US" sz="1200" kern="1200" smtClean="0">
                <a:solidFill>
                  <a:srgbClr val="808080"/>
                </a:solidFill>
                <a:latin typeface="Montserrat" panose="00000500000000000000" pitchFamily="2" charset="0"/>
                <a:cs typeface="+mn-cs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50</a:t>
            </a:fld>
            <a:r>
              <a:rPr lang="en-US" altLang="en-US" sz="1200" kern="1200">
                <a:solidFill>
                  <a:srgbClr val="808080"/>
                </a:solidFill>
                <a:latin typeface="Montserrat" panose="00000500000000000000" pitchFamily="2" charset="0"/>
                <a:cs typeface="+mn-cs"/>
              </a:rPr>
              <a:t>%</a:t>
            </a:r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61" name="Google Shape;7;p1">
            <a:extLst>
              <a:ext uri="{FF2B5EF4-FFF2-40B4-BE49-F238E27FC236}">
                <a16:creationId xmlns:a16="http://schemas.microsoft.com/office/drawing/2014/main" id="{342500C4-690A-A0B4-7FC6-4408CEE10523}"/>
              </a:ext>
            </a:extLst>
          </p:cNvPr>
          <p:cNvSpPr txBox="1"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4240213" y="2776538"/>
            <a:ext cx="34290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2225" tIns="0" rIns="222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662F76B-B298-4314-BC4F-F503F2A8B993}" type="datetime'''''''''3''''''''''''''''''''''''''''''''''5'''''''''''''''''">
              <a:rPr lang="en-US" altLang="en-US" sz="1200" kern="1200" smtClean="0">
                <a:solidFill>
                  <a:srgbClr val="808080"/>
                </a:solidFill>
                <a:latin typeface="Montserrat" panose="00000500000000000000" pitchFamily="2" charset="0"/>
                <a:cs typeface="+mn-cs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35</a:t>
            </a:fld>
            <a:r>
              <a:rPr lang="en-US" altLang="en-US" sz="1200" kern="1200">
                <a:solidFill>
                  <a:srgbClr val="808080"/>
                </a:solidFill>
                <a:latin typeface="Montserrat" panose="00000500000000000000" pitchFamily="2" charset="0"/>
                <a:cs typeface="+mn-cs"/>
              </a:rPr>
              <a:t>%</a:t>
            </a:r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F35B751-CCD8-2A7F-D7B8-272775DAF0F5}"/>
              </a:ext>
            </a:extLst>
          </p:cNvPr>
          <p:cNvCxnSpPr>
            <a:cxnSpLocks/>
          </p:cNvCxnSpPr>
          <p:nvPr/>
        </p:nvCxnSpPr>
        <p:spPr>
          <a:xfrm>
            <a:off x="3859060" y="2266224"/>
            <a:ext cx="1468742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DAB049D3-EF44-8666-B812-986530DF6E9B}"/>
              </a:ext>
            </a:extLst>
          </p:cNvPr>
          <p:cNvSpPr/>
          <p:nvPr/>
        </p:nvSpPr>
        <p:spPr>
          <a:xfrm>
            <a:off x="5360988" y="1822134"/>
            <a:ext cx="2548797" cy="13407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Employees who like to switch from focused work to collaborative work/social events </a:t>
            </a: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intermittently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prefer open workspaces</a:t>
            </a:r>
            <a:endParaRPr lang="en-US" b="1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81" name="Google Shape;407;p34">
            <a:extLst>
              <a:ext uri="{FF2B5EF4-FFF2-40B4-BE49-F238E27FC236}">
                <a16:creationId xmlns:a16="http://schemas.microsoft.com/office/drawing/2014/main" id="{DABF876E-EFF5-28C5-14F0-DB47B3881799}"/>
              </a:ext>
            </a:extLst>
          </p:cNvPr>
          <p:cNvSpPr txBox="1">
            <a:spLocks/>
          </p:cNvSpPr>
          <p:nvPr/>
        </p:nvSpPr>
        <p:spPr>
          <a:xfrm>
            <a:off x="728661" y="36566"/>
            <a:ext cx="7484115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Ability to do focused work drives work location preferences</a:t>
            </a:r>
          </a:p>
        </p:txBody>
      </p:sp>
      <p:pic>
        <p:nvPicPr>
          <p:cNvPr id="1026" name="Picture 2" descr="Cafe, coffee, restaurant, shop, store icon - Download on Iconfinder">
            <a:extLst>
              <a:ext uri="{FF2B5EF4-FFF2-40B4-BE49-F238E27FC236}">
                <a16:creationId xmlns:a16="http://schemas.microsoft.com/office/drawing/2014/main" id="{1B32625E-199E-2FFD-A7F2-89360749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020202">
                  <a:alpha val="2353"/>
                </a:srgbClr>
              </a:clrFrom>
              <a:clrTo>
                <a:srgbClr val="020202">
                  <a:alpha val="0"/>
                </a:srgbClr>
              </a:clrTo>
            </a:clrChange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777" y="1871146"/>
            <a:ext cx="578882" cy="57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working, office, open-space, start-up, teamwork, work, working icon ...">
            <a:extLst>
              <a:ext uri="{FF2B5EF4-FFF2-40B4-BE49-F238E27FC236}">
                <a16:creationId xmlns:a16="http://schemas.microsoft.com/office/drawing/2014/main" id="{3287829E-1B10-0701-209B-BBB580AB2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04" y="2514451"/>
            <a:ext cx="648428" cy="64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;p1">
            <a:extLst>
              <a:ext uri="{FF2B5EF4-FFF2-40B4-BE49-F238E27FC236}">
                <a16:creationId xmlns:a16="http://schemas.microsoft.com/office/drawing/2014/main" id="{D7E40175-4569-04AA-5278-175F20C77EBD}"/>
              </a:ext>
            </a:extLst>
          </p:cNvPr>
          <p:cNvSpPr txBox="1"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1079424" y="856289"/>
            <a:ext cx="366236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  <a:sym typeface="Montserrat" panose="00000500000000000000" pitchFamily="2" charset="0"/>
              </a:rPr>
              <a:t>Preferred Environment for </a:t>
            </a:r>
            <a:r>
              <a:rPr lang="en-US" altLang="en-US" b="1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  <a:sym typeface="Montserrat" panose="00000500000000000000" pitchFamily="2" charset="0"/>
              </a:rPr>
              <a:t>Focused</a:t>
            </a:r>
            <a:r>
              <a:rPr lang="en-US" altLang="en-US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  <a:sym typeface="Montserrat" panose="00000500000000000000" pitchFamily="2" charset="0"/>
              </a:rPr>
              <a:t> Work</a:t>
            </a:r>
            <a:endParaRPr lang="en-US" kern="120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38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34F17-B198-0906-5AAA-18FB901E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15CB8960-3809-0C7F-647A-9752E7D54A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32" imgH="530" progId="TCLayout.ActiveDocument.1">
                  <p:embed/>
                </p:oleObj>
              </mc:Choice>
              <mc:Fallback>
                <p:oleObj name="think-cell Slide" r:id="rId11" imgW="532" imgH="53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5CB8960-3809-0C7F-647A-9752E7D54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ABF7874-9E0A-D239-4B2D-10F4D4E8BF74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630488" y="1180171"/>
            <a:ext cx="1225549" cy="0"/>
          </a:xfrm>
          <a:prstGeom prst="straightConnector1">
            <a:avLst/>
          </a:prstGeom>
          <a:ln w="12700">
            <a:solidFill>
              <a:srgbClr val="525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B63FEF00-B61C-9EB9-1CD2-512E34B4EE00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5872976" y="3426947"/>
            <a:ext cx="399964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F1161EE-9EAD-2A5B-048A-97BFFA6B891F}"/>
              </a:ext>
            </a:extLst>
          </p:cNvPr>
          <p:cNvSpPr/>
          <p:nvPr/>
        </p:nvSpPr>
        <p:spPr>
          <a:xfrm>
            <a:off x="914400" y="958850"/>
            <a:ext cx="1873251" cy="3516503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11EBBCB-BB74-2C36-01B1-7755CF0F9C69}"/>
              </a:ext>
            </a:extLst>
          </p:cNvPr>
          <p:cNvSpPr/>
          <p:nvPr/>
        </p:nvSpPr>
        <p:spPr>
          <a:xfrm>
            <a:off x="3864351" y="2378542"/>
            <a:ext cx="2008625" cy="209681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3A1E-AD0B-C90E-58C9-6CB1A546E1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26</a:t>
            </a:fld>
            <a:endParaRPr lang="en"/>
          </a:p>
        </p:txBody>
      </p:sp>
      <p:graphicFrame>
        <p:nvGraphicFramePr>
          <p:cNvPr id="52" name="Chart 51">
            <a:extLst>
              <a:ext uri="{FF2B5EF4-FFF2-40B4-BE49-F238E27FC236}">
                <a16:creationId xmlns:a16="http://schemas.microsoft.com/office/drawing/2014/main" id="{D8E44359-F6D2-F5B8-92E5-C9D7AAB2290B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322263" y="958850"/>
          <a:ext cx="5626100" cy="3502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78" name="Google Shape;7;p1">
            <a:extLst>
              <a:ext uri="{FF2B5EF4-FFF2-40B4-BE49-F238E27FC236}">
                <a16:creationId xmlns:a16="http://schemas.microsoft.com/office/drawing/2014/main" id="{330D0E33-78FA-D40F-561F-E14A7A4C2C48}"/>
              </a:ext>
            </a:extLst>
          </p:cNvPr>
          <p:cNvSpPr txBox="1"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2579689" y="4530725"/>
            <a:ext cx="15271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Montserrat" panose="00000500000000000000" pitchFamily="2" charset="0"/>
              </a:rPr>
              <a:t>WFH Preference Rate</a:t>
            </a:r>
          </a:p>
        </p:txBody>
      </p:sp>
      <p:sp>
        <p:nvSpPr>
          <p:cNvPr id="75" name="Google Shape;7;p1">
            <a:extLst>
              <a:ext uri="{FF2B5EF4-FFF2-40B4-BE49-F238E27FC236}">
                <a16:creationId xmlns:a16="http://schemas.microsoft.com/office/drawing/2014/main" id="{B4312CE7-435F-C10E-7F0E-EF807E65CAC9}"/>
              </a:ext>
            </a:extLst>
          </p:cNvPr>
          <p:cNvSpPr txBox="1"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46050" y="1857374"/>
            <a:ext cx="168275" cy="181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vert270" wrap="non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1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t>Office Collab Satisfaction </a:t>
            </a:r>
            <a:r>
              <a:rPr lang="en-US" altLang="en-US" sz="1100" kern="1200" baseline="30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t>1</a:t>
            </a:r>
            <a:endParaRPr lang="en-US" sz="1100" kern="1200" baseline="3000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1312D806-F746-F9ED-B4B3-DABEC70C440C}"/>
              </a:ext>
            </a:extLst>
          </p:cNvPr>
          <p:cNvSpPr txBox="1"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103313" y="4240213"/>
            <a:ext cx="4460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E4675798-CCEF-41D9-BA0E-88EFE3C057ED}" type="datetime'''0''-''''''''''''2''''''''''''''''''''''''0''%''''''''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0-20%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7" name="Google Shape;7;p1">
            <a:extLst>
              <a:ext uri="{FF2B5EF4-FFF2-40B4-BE49-F238E27FC236}">
                <a16:creationId xmlns:a16="http://schemas.microsoft.com/office/drawing/2014/main" id="{DD087809-EBC6-BE4F-60EF-AC428D6DC411}"/>
              </a:ext>
            </a:extLst>
          </p:cNvPr>
          <p:cNvSpPr txBox="1"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2066925" y="4240213"/>
            <a:ext cx="5381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0BEF6B6-1EB5-4A7F-B53A-1E904A49A66A}" type="datetime'''''2''''''0-''''''''''''''4''''0''%''''''''''''''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20-40%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1" name="Google Shape;7;p1">
            <a:extLst>
              <a:ext uri="{FF2B5EF4-FFF2-40B4-BE49-F238E27FC236}">
                <a16:creationId xmlns:a16="http://schemas.microsoft.com/office/drawing/2014/main" id="{F4F3D3BD-1A13-E13F-B1D7-701E2C6AF8BA}"/>
              </a:ext>
            </a:extLst>
          </p:cNvPr>
          <p:cNvSpPr txBox="1"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071813" y="4240213"/>
            <a:ext cx="5445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8B87FE6B-E122-426E-A96B-F60D18630C01}" type="datetime'''''''4''''''0''''''''''-''6''0''''''''''%''''''''''''''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40-60%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4" name="Google Shape;7;p1">
            <a:extLst>
              <a:ext uri="{FF2B5EF4-FFF2-40B4-BE49-F238E27FC236}">
                <a16:creationId xmlns:a16="http://schemas.microsoft.com/office/drawing/2014/main" id="{7FAA31FB-57A6-1DFC-172F-8E8A1282799A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4083050" y="4240213"/>
            <a:ext cx="5413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4AA03AE7-7FDD-44CE-B27B-7599D7E66DE3}" type="datetime'''''6''''0''''''''''-''''80''''''''''''''''''''%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60-80%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7" name="Google Shape;7;p1">
            <a:extLst>
              <a:ext uri="{FF2B5EF4-FFF2-40B4-BE49-F238E27FC236}">
                <a16:creationId xmlns:a16="http://schemas.microsoft.com/office/drawing/2014/main" id="{3A8F20DE-E93D-B650-FA69-A296997D660A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5062538" y="4240213"/>
            <a:ext cx="5984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7B3FACD1-9DCC-4C73-8C06-45125BF08C7E}" type="datetime'80''''''''''''''''''''-''''''10''''''0%''''''''''''''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80-100%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F41584E-66A0-1C1A-5F26-FB4E6DA61CF3}"/>
              </a:ext>
            </a:extLst>
          </p:cNvPr>
          <p:cNvSpPr txBox="1"/>
          <p:nvPr/>
        </p:nvSpPr>
        <p:spPr>
          <a:xfrm>
            <a:off x="0" y="4943441"/>
            <a:ext cx="6667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1. Average Satisfaction for </a:t>
            </a:r>
            <a:r>
              <a:rPr lang="en-US" sz="70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Inperson</a:t>
            </a: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and Virtual Collaboration using Office Space and Tech; 0 = Unsatisfied, 5 = Satisfied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E376279-CB80-9F12-6D48-B3D2E0521B53}"/>
              </a:ext>
            </a:extLst>
          </p:cNvPr>
          <p:cNvSpPr/>
          <p:nvPr/>
        </p:nvSpPr>
        <p:spPr>
          <a:xfrm>
            <a:off x="3856037" y="909014"/>
            <a:ext cx="3968719" cy="542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Office goers are </a:t>
            </a:r>
            <a:r>
              <a:rPr lang="en-US" sz="12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satisfied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 with the office collaboration setup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214D32A6-C12F-9EFA-C79D-9267A492D13E}"/>
              </a:ext>
            </a:extLst>
          </p:cNvPr>
          <p:cNvSpPr/>
          <p:nvPr/>
        </p:nvSpPr>
        <p:spPr>
          <a:xfrm>
            <a:off x="6272940" y="2944381"/>
            <a:ext cx="2621678" cy="9651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Employees who prefer Working from Home are less satisfied with Office Collab Setup</a:t>
            </a:r>
          </a:p>
        </p:txBody>
      </p:sp>
      <p:sp>
        <p:nvSpPr>
          <p:cNvPr id="210" name="Google Shape;407;p34">
            <a:extLst>
              <a:ext uri="{FF2B5EF4-FFF2-40B4-BE49-F238E27FC236}">
                <a16:creationId xmlns:a16="http://schemas.microsoft.com/office/drawing/2014/main" id="{9673EA19-4B03-418A-4430-BD57F7179FFD}"/>
              </a:ext>
            </a:extLst>
          </p:cNvPr>
          <p:cNvSpPr txBox="1">
            <a:spLocks/>
          </p:cNvSpPr>
          <p:nvPr/>
        </p:nvSpPr>
        <p:spPr>
          <a:xfrm>
            <a:off x="669600" y="36566"/>
            <a:ext cx="7574400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Satisfaction from collaborating in the office could potentially highlight employees’ workplace preference</a:t>
            </a:r>
          </a:p>
        </p:txBody>
      </p:sp>
    </p:spTree>
    <p:extLst>
      <p:ext uri="{BB962C8B-B14F-4D97-AF65-F5344CB8AC3E}">
        <p14:creationId xmlns:p14="http://schemas.microsoft.com/office/powerpoint/2010/main" val="208088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0931-790B-06AA-8E5C-2E84B822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EFBCE94E-ECA8-EB7F-127A-DB901DD6CF8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32" imgH="530" progId="TCLayout.ActiveDocument.1">
                  <p:embed/>
                </p:oleObj>
              </mc:Choice>
              <mc:Fallback>
                <p:oleObj name="think-cell Slide" r:id="rId14" imgW="532" imgH="53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FBCE94E-ECA8-EB7F-127A-DB901DD6CF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AAE817-BCE1-16B3-DEA2-4DFD77AB059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27</a:t>
            </a:fld>
            <a:endParaRPr lang="en"/>
          </a:p>
        </p:txBody>
      </p:sp>
      <p:graphicFrame>
        <p:nvGraphicFramePr>
          <p:cNvPr id="216" name="Chart 215">
            <a:extLst>
              <a:ext uri="{FF2B5EF4-FFF2-40B4-BE49-F238E27FC236}">
                <a16:creationId xmlns:a16="http://schemas.microsoft.com/office/drawing/2014/main" id="{26CA7A3F-DC42-A624-8BCD-78059F646A26}"/>
              </a:ext>
            </a:extLst>
          </p:cNvPr>
          <p:cNvGraphicFramePr/>
          <p:nvPr>
            <p:custDataLst>
              <p:tags r:id="rId2"/>
            </p:custDataLst>
          </p:nvPr>
        </p:nvGraphicFramePr>
        <p:xfrm>
          <a:off x="4570413" y="1274763"/>
          <a:ext cx="4267200" cy="287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E5BB42E-5606-133E-DFF5-30A978AB51C6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>
            <a:off x="5402263" y="927100"/>
            <a:ext cx="2979738" cy="1428750"/>
          </a:xfrm>
          <a:prstGeom prst="line">
            <a:avLst/>
          </a:prstGeom>
          <a:ln w="2857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Google Shape;7;p1">
            <a:extLst>
              <a:ext uri="{FF2B5EF4-FFF2-40B4-BE49-F238E27FC236}">
                <a16:creationId xmlns:a16="http://schemas.microsoft.com/office/drawing/2014/main" id="{F3B02D2B-70A7-9985-711F-53651135D8B3}"/>
              </a:ext>
            </a:extLst>
          </p:cNvPr>
          <p:cNvSpPr txBox="1"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6129338" y="4267200"/>
            <a:ext cx="15271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808080"/>
                </a:solidFill>
                <a:latin typeface="Montserrat" panose="00000500000000000000" pitchFamily="2" charset="0"/>
              </a:rPr>
              <a:t>WFH Preference Rate</a:t>
            </a:r>
          </a:p>
        </p:txBody>
      </p:sp>
      <p:sp>
        <p:nvSpPr>
          <p:cNvPr id="201" name="Google Shape;7;p1">
            <a:extLst>
              <a:ext uri="{FF2B5EF4-FFF2-40B4-BE49-F238E27FC236}">
                <a16:creationId xmlns:a16="http://schemas.microsoft.com/office/drawing/2014/main" id="{CCCF41BF-76B6-2C1C-E8E8-20C389CEBB64}"/>
              </a:ext>
            </a:extLst>
          </p:cNvPr>
          <p:cNvSpPr txBox="1"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4198938" y="1693863"/>
            <a:ext cx="336550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vert270" wrap="non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808080"/>
                </a:solidFill>
                <a:latin typeface="Montserrat" panose="00000500000000000000" pitchFamily="2" charset="0"/>
              </a:rPr>
              <a:t>Work Location </a:t>
            </a: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808080"/>
                </a:solidFill>
                <a:latin typeface="Montserrat" panose="00000500000000000000" pitchFamily="2" charset="0"/>
              </a:rPr>
              <a:t>Preference Composite Score </a:t>
            </a:r>
            <a:r>
              <a:rPr lang="en-US" sz="1100" baseline="30000">
                <a:solidFill>
                  <a:srgbClr val="808080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3D1FA7E0-327B-4DE7-96B9-F79910990457}"/>
              </a:ext>
            </a:extLst>
          </p:cNvPr>
          <p:cNvSpPr txBox="1"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5187950" y="3963988"/>
            <a:ext cx="42862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295D9E97-9494-4FBA-8450-8A5825DF251B}" type="datetime'''''0''''''''''''''''''''-''''''''''2''0''%''''''''''''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0-20%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6" name="Google Shape;7;p1">
            <a:extLst>
              <a:ext uri="{FF2B5EF4-FFF2-40B4-BE49-F238E27FC236}">
                <a16:creationId xmlns:a16="http://schemas.microsoft.com/office/drawing/2014/main" id="{53D63C3A-2FBB-67F1-B0D4-246091AB6FF7}"/>
              </a:ext>
            </a:extLst>
          </p:cNvPr>
          <p:cNvSpPr txBox="1"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5888038" y="3963988"/>
            <a:ext cx="51752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06299122-FBC0-4D50-9AC5-581D1E804E34}" type="datetime'''''''''''''''''2''''''''0''''''-''''4''''0%''''''''''''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20-40%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9" name="Google Shape;7;p1">
            <a:extLst>
              <a:ext uri="{FF2B5EF4-FFF2-40B4-BE49-F238E27FC236}">
                <a16:creationId xmlns:a16="http://schemas.microsoft.com/office/drawing/2014/main" id="{07D97990-8C03-2D87-F127-32D8AD20C7EA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6632575" y="3963988"/>
            <a:ext cx="522288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05F8D814-13B9-44A5-85DF-9BC97032A5A9}" type="datetime'''''4''''''''''0''''''''''''''''''-''''6''''''''''0%''''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40-60%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2" name="Google Shape;7;p1">
            <a:extLst>
              <a:ext uri="{FF2B5EF4-FFF2-40B4-BE49-F238E27FC236}">
                <a16:creationId xmlns:a16="http://schemas.microsoft.com/office/drawing/2014/main" id="{1DB4364D-119C-598D-5D01-F5DB9E53D2E5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7378700" y="3963988"/>
            <a:ext cx="519113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7E93C797-01E4-4942-A1F6-90436627E690}" type="datetime'''''''''''''''6''''''''0-''''''''''''''''''''80''''''''''%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60-80%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5" name="Google Shape;7;p1">
            <a:extLst>
              <a:ext uri="{FF2B5EF4-FFF2-40B4-BE49-F238E27FC236}">
                <a16:creationId xmlns:a16="http://schemas.microsoft.com/office/drawing/2014/main" id="{7089270F-740A-92F4-FFF5-414A3CF6CC35}"/>
              </a:ext>
            </a:extLst>
          </p:cNvPr>
          <p:cNvSpPr txBox="1"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8094663" y="3963988"/>
            <a:ext cx="57467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FD515C5-A209-4FB5-9612-36687EC9DF0F}" type="datetime'''''''''''''''''8''''''''''0''''''-''1''''''0''''''''''''0%''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80-100%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62" name="Google Shape;7;p1">
            <a:extLst>
              <a:ext uri="{FF2B5EF4-FFF2-40B4-BE49-F238E27FC236}">
                <a16:creationId xmlns:a16="http://schemas.microsoft.com/office/drawing/2014/main" id="{CE530CAA-6690-ED4D-3F74-23A658B475F9}"/>
              </a:ext>
            </a:extLst>
          </p:cNvPr>
          <p:cNvSpPr txBox="1"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6597650" y="1490663"/>
            <a:ext cx="587375" cy="301625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rgbClr val="808080"/>
            </a:solidFill>
          </a:ln>
          <a:effectLst/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DFB1AC58-21D7-48D8-A171-BE324B2454A3}" type="datetime'''''''''''-''''2''''1''%'">
              <a:rPr lang="en-US" altLang="en-US" b="1" kern="1200" smtClean="0">
                <a:solidFill>
                  <a:srgbClr val="808080"/>
                </a:solidFill>
                <a:effectLst/>
                <a:latin typeface="+mn-lt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-21%</a:t>
            </a:fld>
            <a:endParaRPr lang="en-US" b="1" kern="1200">
              <a:solidFill>
                <a:srgbClr val="80808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22" name="Graphic 221" descr="Work from home house with solid fill">
            <a:extLst>
              <a:ext uri="{FF2B5EF4-FFF2-40B4-BE49-F238E27FC236}">
                <a16:creationId xmlns:a16="http://schemas.microsoft.com/office/drawing/2014/main" id="{C9689E41-76CB-6146-5159-0A88982DB5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40238" y="4083730"/>
            <a:ext cx="344488" cy="344488"/>
          </a:xfrm>
          <a:prstGeom prst="rect">
            <a:avLst/>
          </a:prstGeom>
        </p:spPr>
      </p:pic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9E3090E-F87D-133B-A2F9-923F47C56312}"/>
              </a:ext>
            </a:extLst>
          </p:cNvPr>
          <p:cNvCxnSpPr>
            <a:cxnSpLocks/>
          </p:cNvCxnSpPr>
          <p:nvPr/>
        </p:nvCxnSpPr>
        <p:spPr>
          <a:xfrm flipV="1">
            <a:off x="4611688" y="1349829"/>
            <a:ext cx="0" cy="270691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4" name="Graphic 223" descr="Building with solid fill">
            <a:extLst>
              <a:ext uri="{FF2B5EF4-FFF2-40B4-BE49-F238E27FC236}">
                <a16:creationId xmlns:a16="http://schemas.microsoft.com/office/drawing/2014/main" id="{4FED9639-DF19-A8EF-3636-8FD1EBD095D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40238" y="967808"/>
            <a:ext cx="344488" cy="3444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1980ACF-8F06-9878-5408-39C158DC9B23}"/>
              </a:ext>
            </a:extLst>
          </p:cNvPr>
          <p:cNvGrpSpPr/>
          <p:nvPr/>
        </p:nvGrpSpPr>
        <p:grpSpPr>
          <a:xfrm>
            <a:off x="402945" y="1042227"/>
            <a:ext cx="3359495" cy="3331719"/>
            <a:chOff x="5437309" y="976419"/>
            <a:chExt cx="3434766" cy="3664600"/>
          </a:xfrm>
        </p:grpSpPr>
        <p:pic>
          <p:nvPicPr>
            <p:cNvPr id="232" name="Graphic 231">
              <a:extLst>
                <a:ext uri="{FF2B5EF4-FFF2-40B4-BE49-F238E27FC236}">
                  <a16:creationId xmlns:a16="http://schemas.microsoft.com/office/drawing/2014/main" id="{4212F5DB-5EC7-D4F8-D687-DF3EA70A7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6121501" y="1619674"/>
              <a:ext cx="600756" cy="646299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9" name="Graphic 238" descr="Meeting with solid fill">
              <a:extLst>
                <a:ext uri="{FF2B5EF4-FFF2-40B4-BE49-F238E27FC236}">
                  <a16:creationId xmlns:a16="http://schemas.microsoft.com/office/drawing/2014/main" id="{B3DA4E1D-3FEC-27D6-52B4-E87A175A8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541941" y="1598039"/>
              <a:ext cx="693295" cy="693295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1D6CD8F-7FB7-2CF1-7061-849E181D7835}"/>
                </a:ext>
              </a:extLst>
            </p:cNvPr>
            <p:cNvSpPr txBox="1"/>
            <p:nvPr/>
          </p:nvSpPr>
          <p:spPr>
            <a:xfrm>
              <a:off x="5437309" y="978399"/>
              <a:ext cx="1935269" cy="660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Ability to </a:t>
              </a:r>
            </a:p>
            <a:p>
              <a:pPr algn="ctr"/>
              <a: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be Individually Productive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B949E9B4-B207-A040-7EB7-65D880C3CD72}"/>
                </a:ext>
              </a:extLst>
            </p:cNvPr>
            <p:cNvSpPr txBox="1"/>
            <p:nvPr/>
          </p:nvSpPr>
          <p:spPr>
            <a:xfrm>
              <a:off x="6936806" y="976419"/>
              <a:ext cx="1935269" cy="660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Ability to </a:t>
              </a:r>
            </a:p>
            <a:p>
              <a:pPr algn="ctr"/>
              <a: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Collaborate </a:t>
              </a:r>
              <a:b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Effectively</a:t>
              </a:r>
            </a:p>
          </p:txBody>
        </p: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592B6D0E-4601-3F8D-B68C-37ECCA116F78}"/>
                </a:ext>
              </a:extLst>
            </p:cNvPr>
            <p:cNvGrpSpPr/>
            <p:nvPr/>
          </p:nvGrpSpPr>
          <p:grpSpPr>
            <a:xfrm>
              <a:off x="6313848" y="2291334"/>
              <a:ext cx="1651822" cy="1324748"/>
              <a:chOff x="6313848" y="2291334"/>
              <a:chExt cx="1651822" cy="1324748"/>
            </a:xfrm>
          </p:grpSpPr>
          <p:sp>
            <p:nvSpPr>
              <p:cNvPr id="244" name="Arrow: Down 243">
                <a:extLst>
                  <a:ext uri="{FF2B5EF4-FFF2-40B4-BE49-F238E27FC236}">
                    <a16:creationId xmlns:a16="http://schemas.microsoft.com/office/drawing/2014/main" id="{FA3D2D07-AF50-5F3F-CEC3-A6C3C2BB9AF9}"/>
                  </a:ext>
                </a:extLst>
              </p:cNvPr>
              <p:cNvSpPr/>
              <p:nvPr/>
            </p:nvSpPr>
            <p:spPr>
              <a:xfrm>
                <a:off x="6989221" y="2922787"/>
                <a:ext cx="285321" cy="693295"/>
              </a:xfrm>
              <a:prstGeom prst="downArrow">
                <a:avLst/>
              </a:prstGeom>
              <a:solidFill>
                <a:srgbClr val="ACCB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9D12D8F5-05EE-1E53-EAFE-7ADBFDCA94B5}"/>
                  </a:ext>
                </a:extLst>
              </p:cNvPr>
              <p:cNvSpPr/>
              <p:nvPr/>
            </p:nvSpPr>
            <p:spPr>
              <a:xfrm>
                <a:off x="6313848" y="2297242"/>
                <a:ext cx="154166" cy="693295"/>
              </a:xfrm>
              <a:prstGeom prst="rect">
                <a:avLst/>
              </a:prstGeom>
              <a:solidFill>
                <a:srgbClr val="ACCB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E9C424A0-4087-1F00-21B3-F91B3C6EE5FC}"/>
                  </a:ext>
                </a:extLst>
              </p:cNvPr>
              <p:cNvSpPr/>
              <p:nvPr/>
            </p:nvSpPr>
            <p:spPr>
              <a:xfrm>
                <a:off x="7811504" y="2291334"/>
                <a:ext cx="154166" cy="693295"/>
              </a:xfrm>
              <a:prstGeom prst="rect">
                <a:avLst/>
              </a:prstGeom>
              <a:solidFill>
                <a:srgbClr val="ACCB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0FA25285-9852-EF4B-CC08-FD01BBBFB347}"/>
                  </a:ext>
                </a:extLst>
              </p:cNvPr>
              <p:cNvSpPr/>
              <p:nvPr/>
            </p:nvSpPr>
            <p:spPr>
              <a:xfrm rot="5400000">
                <a:off x="7062676" y="2096876"/>
                <a:ext cx="154166" cy="1651822"/>
              </a:xfrm>
              <a:prstGeom prst="rect">
                <a:avLst/>
              </a:prstGeom>
              <a:solidFill>
                <a:srgbClr val="ACCBF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13C6FF86-2E12-69EE-47F5-FF8011AF1414}"/>
                </a:ext>
              </a:extLst>
            </p:cNvPr>
            <p:cNvSpPr txBox="1"/>
            <p:nvPr/>
          </p:nvSpPr>
          <p:spPr>
            <a:xfrm>
              <a:off x="6178969" y="2376276"/>
              <a:ext cx="1935269" cy="473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Strongly</a:t>
              </a:r>
            </a:p>
            <a:p>
              <a:pPr algn="ctr"/>
              <a: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Influence</a:t>
              </a:r>
            </a:p>
          </p:txBody>
        </p:sp>
        <p:pic>
          <p:nvPicPr>
            <p:cNvPr id="251" name="Graphic 250" descr="Building with solid fill">
              <a:extLst>
                <a:ext uri="{FF2B5EF4-FFF2-40B4-BE49-F238E27FC236}">
                  <a16:creationId xmlns:a16="http://schemas.microsoft.com/office/drawing/2014/main" id="{9955B1BD-F64E-97E2-0831-616A13669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576046" y="3687282"/>
              <a:ext cx="477819" cy="477819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5" name="Graphic 264" descr="Work from home house with solid fill">
              <a:extLst>
                <a:ext uri="{FF2B5EF4-FFF2-40B4-BE49-F238E27FC236}">
                  <a16:creationId xmlns:a16="http://schemas.microsoft.com/office/drawing/2014/main" id="{4F6E8B32-231E-94D5-06DA-0F329F1DE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274542" y="3682539"/>
              <a:ext cx="482562" cy="482562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5B560376-9E65-1D95-9E0E-9FF43C717F44}"/>
                </a:ext>
              </a:extLst>
            </p:cNvPr>
            <p:cNvSpPr txBox="1"/>
            <p:nvPr/>
          </p:nvSpPr>
          <p:spPr>
            <a:xfrm>
              <a:off x="6172124" y="4167080"/>
              <a:ext cx="1935269" cy="473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Location Employee Prefer to Work in</a:t>
              </a:r>
            </a:p>
          </p:txBody>
        </p:sp>
      </p:grpSp>
      <p:sp>
        <p:nvSpPr>
          <p:cNvPr id="268" name="Google Shape;407;p34">
            <a:extLst>
              <a:ext uri="{FF2B5EF4-FFF2-40B4-BE49-F238E27FC236}">
                <a16:creationId xmlns:a16="http://schemas.microsoft.com/office/drawing/2014/main" id="{671FFF43-7539-A9A7-853F-17940356D85A}"/>
              </a:ext>
            </a:extLst>
          </p:cNvPr>
          <p:cNvSpPr txBox="1">
            <a:spLocks/>
          </p:cNvSpPr>
          <p:nvPr/>
        </p:nvSpPr>
        <p:spPr>
          <a:xfrm>
            <a:off x="655200" y="36566"/>
            <a:ext cx="7580036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“Work Location Preference Composite Score” can be utilized for gauging employees’ workplace preference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5D65D-CF8C-4790-7244-9302F50BDE3E}"/>
              </a:ext>
            </a:extLst>
          </p:cNvPr>
          <p:cNvSpPr txBox="1"/>
          <p:nvPr/>
        </p:nvSpPr>
        <p:spPr>
          <a:xfrm>
            <a:off x="0" y="4854249"/>
            <a:ext cx="8829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1. Calculated as an Average of Perceived Optimal Work Environment for supporting all types of work (Ability to focus, do concentrative work, collaborate, access colleagues, interact with managers,  innovate etc.) ; 0 = Home Preferred,  5 = Office Preferred. Used as a Proxy to handle missing values in WFH Pref Rate Metric</a:t>
            </a:r>
          </a:p>
        </p:txBody>
      </p:sp>
    </p:spTree>
    <p:extLst>
      <p:ext uri="{BB962C8B-B14F-4D97-AF65-F5344CB8AC3E}">
        <p14:creationId xmlns:p14="http://schemas.microsoft.com/office/powerpoint/2010/main" val="1344922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F6226-0839-E5A3-13DA-255459162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B335910-7DC2-4BEE-3209-04F20A5237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335910-7DC2-4BEE-3209-04F20A5237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3A6455D0-4E2E-111F-E742-D62C29E80999}"/>
              </a:ext>
            </a:extLst>
          </p:cNvPr>
          <p:cNvSpPr txBox="1">
            <a:spLocks/>
          </p:cNvSpPr>
          <p:nvPr/>
        </p:nvSpPr>
        <p:spPr>
          <a:xfrm>
            <a:off x="505387" y="129600"/>
            <a:ext cx="7519469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Modeling – Decision Tree Model Metrics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FD874B-DDF6-CCBB-F581-1DCCDC6D1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64434"/>
              </p:ext>
            </p:extLst>
          </p:nvPr>
        </p:nvGraphicFramePr>
        <p:xfrm>
          <a:off x="1020388" y="1114424"/>
          <a:ext cx="7163492" cy="2541191"/>
        </p:xfrm>
        <a:graphic>
          <a:graphicData uri="http://schemas.openxmlformats.org/drawingml/2006/table">
            <a:tbl>
              <a:tblPr/>
              <a:tblGrid>
                <a:gridCol w="2306887">
                  <a:extLst>
                    <a:ext uri="{9D8B030D-6E8A-4147-A177-3AD203B41FA5}">
                      <a16:colId xmlns:a16="http://schemas.microsoft.com/office/drawing/2014/main" val="4053064231"/>
                    </a:ext>
                  </a:extLst>
                </a:gridCol>
                <a:gridCol w="4856605">
                  <a:extLst>
                    <a:ext uri="{9D8B030D-6E8A-4147-A177-3AD203B41FA5}">
                      <a16:colId xmlns:a16="http://schemas.microsoft.com/office/drawing/2014/main" val="194261927"/>
                    </a:ext>
                  </a:extLst>
                </a:gridCol>
              </a:tblGrid>
              <a:tr h="3687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Metric/Parameter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29124"/>
                  </a:ext>
                </a:extLst>
              </a:tr>
              <a:tr h="4344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 Depth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130731"/>
                  </a:ext>
                </a:extLst>
              </a:tr>
              <a:tr h="4344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Splitting Crierion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Mean Squared Error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638256"/>
                  </a:ext>
                </a:extLst>
              </a:tr>
              <a:tr h="4344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Mean Squared Error (Test)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1.35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247743"/>
                  </a:ext>
                </a:extLst>
              </a:tr>
              <a:tr h="4344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Mean Absolute Error (Test)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0.87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777911"/>
                  </a:ext>
                </a:extLst>
              </a:tr>
              <a:tr h="4344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Target Variable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Work Location Preference Composite Score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245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191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1B45E-9782-DDD4-50C0-60F0AFD35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CC95E04E-190A-0EEA-789F-344CE74E194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C95E04E-190A-0EEA-789F-344CE74E19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A79148DE-7666-ECCE-9CDB-FE165A87AE56}"/>
              </a:ext>
            </a:extLst>
          </p:cNvPr>
          <p:cNvSpPr txBox="1">
            <a:spLocks/>
          </p:cNvSpPr>
          <p:nvPr/>
        </p:nvSpPr>
        <p:spPr>
          <a:xfrm>
            <a:off x="433387" y="0"/>
            <a:ext cx="7519469" cy="68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Modeling - Shapley Values Feature Importance (Target = Work Location Preference Composite Score)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EC63F-C1B2-C02D-37A8-636620C67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89" y="1328262"/>
            <a:ext cx="4197537" cy="31069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A8B76-C552-3F0C-0B9E-D960C54AB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562" y="1328262"/>
            <a:ext cx="3765702" cy="31069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D26D7-D01C-FF97-7A4F-87EA88DD8FF2}"/>
              </a:ext>
            </a:extLst>
          </p:cNvPr>
          <p:cNvSpPr txBox="1"/>
          <p:nvPr/>
        </p:nvSpPr>
        <p:spPr>
          <a:xfrm>
            <a:off x="433387" y="1017844"/>
            <a:ext cx="4197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/>
              <a:t>Shapley Values for Each Factor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37CBC-F1CD-4D98-6BA5-D8547AC26DAA}"/>
              </a:ext>
            </a:extLst>
          </p:cNvPr>
          <p:cNvSpPr txBox="1"/>
          <p:nvPr/>
        </p:nvSpPr>
        <p:spPr>
          <a:xfrm>
            <a:off x="4932563" y="1017844"/>
            <a:ext cx="3778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/>
              <a:t>Shapley - Direction of Impact</a:t>
            </a:r>
          </a:p>
        </p:txBody>
      </p:sp>
    </p:spTree>
    <p:extLst>
      <p:ext uri="{BB962C8B-B14F-4D97-AF65-F5344CB8AC3E}">
        <p14:creationId xmlns:p14="http://schemas.microsoft.com/office/powerpoint/2010/main" val="282930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B68FACFA-6CD2-DA12-EB98-0E08CF790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90808584-8F32-E90F-E9F4-FC974691DA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6725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0808584-8F32-E90F-E9F4-FC974691DA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D08F0-4A55-DDA4-569A-E3CA3088DEC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07" name="Google Shape;407;p34">
            <a:extLst>
              <a:ext uri="{FF2B5EF4-FFF2-40B4-BE49-F238E27FC236}">
                <a16:creationId xmlns:a16="http://schemas.microsoft.com/office/drawing/2014/main" id="{161BB968-C7F3-1C0D-15CC-FD5D72A5BDC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69073" y="122943"/>
            <a:ext cx="7553326" cy="4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Executive Summary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BCA810-FEB0-D2C4-1610-632C9983BF05}"/>
              </a:ext>
            </a:extLst>
          </p:cNvPr>
          <p:cNvGrpSpPr/>
          <p:nvPr/>
        </p:nvGrpSpPr>
        <p:grpSpPr>
          <a:xfrm>
            <a:off x="460918" y="1107678"/>
            <a:ext cx="8207297" cy="1040851"/>
            <a:chOff x="546410" y="1122546"/>
            <a:chExt cx="3520560" cy="10407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B8AF10-DEAB-C191-0C12-B5F60FBDC5CE}"/>
                </a:ext>
              </a:extLst>
            </p:cNvPr>
            <p:cNvSpPr/>
            <p:nvPr/>
          </p:nvSpPr>
          <p:spPr>
            <a:xfrm>
              <a:off x="1271605" y="1122554"/>
              <a:ext cx="586875" cy="10407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ontserrat" panose="000005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E38BE7-7896-C6DA-B42A-B4964AB00A84}"/>
                </a:ext>
              </a:extLst>
            </p:cNvPr>
            <p:cNvSpPr/>
            <p:nvPr/>
          </p:nvSpPr>
          <p:spPr>
            <a:xfrm>
              <a:off x="546410" y="1122556"/>
              <a:ext cx="733028" cy="1040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Montserrat" panose="00000500000000000000" pitchFamily="2" charset="0"/>
                </a:rPr>
                <a:t>Challenges</a:t>
              </a: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DB3706A5-6091-DD08-9517-5CC580F49365}"/>
                </a:ext>
              </a:extLst>
            </p:cNvPr>
            <p:cNvSpPr/>
            <p:nvPr/>
          </p:nvSpPr>
          <p:spPr>
            <a:xfrm rot="5400000">
              <a:off x="1188200" y="1595405"/>
              <a:ext cx="282498" cy="9501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ontserrat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C1F0FF-E6CE-D65C-0AFD-27FAC5D83938}"/>
                </a:ext>
              </a:extLst>
            </p:cNvPr>
            <p:cNvSpPr/>
            <p:nvPr/>
          </p:nvSpPr>
          <p:spPr>
            <a:xfrm>
              <a:off x="1858480" y="1122546"/>
              <a:ext cx="2208490" cy="10407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ontserrat" panose="000005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6400D5-4E75-28AC-2E02-722F6052C9AF}"/>
              </a:ext>
            </a:extLst>
          </p:cNvPr>
          <p:cNvGrpSpPr/>
          <p:nvPr/>
        </p:nvGrpSpPr>
        <p:grpSpPr>
          <a:xfrm>
            <a:off x="460918" y="2382645"/>
            <a:ext cx="8207296" cy="1040780"/>
            <a:chOff x="546410" y="1122556"/>
            <a:chExt cx="8051340" cy="104078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17FE2D-CCE4-08F7-A9B1-63EB284E738F}"/>
                </a:ext>
              </a:extLst>
            </p:cNvPr>
            <p:cNvSpPr/>
            <p:nvPr/>
          </p:nvSpPr>
          <p:spPr>
            <a:xfrm>
              <a:off x="2222810" y="1122556"/>
              <a:ext cx="1317326" cy="10407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ontserrat" panose="000005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79B15C-1E2F-C801-EA37-D8C64EF9F0E1}"/>
                </a:ext>
              </a:extLst>
            </p:cNvPr>
            <p:cNvSpPr/>
            <p:nvPr/>
          </p:nvSpPr>
          <p:spPr>
            <a:xfrm>
              <a:off x="546410" y="1122556"/>
              <a:ext cx="1676399" cy="1040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Montserrat" panose="00000500000000000000" pitchFamily="2" charset="0"/>
                </a:rPr>
                <a:t>Varying Problems</a:t>
              </a: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AD9AE7A-CDD8-A8B2-AE69-12D4EF796037}"/>
                </a:ext>
              </a:extLst>
            </p:cNvPr>
            <p:cNvSpPr/>
            <p:nvPr/>
          </p:nvSpPr>
          <p:spPr>
            <a:xfrm rot="5400000">
              <a:off x="2193072" y="1531432"/>
              <a:ext cx="282498" cy="223024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ontserrat" panose="000005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044BEE8-4735-AB6D-B781-881FF18F46D8}"/>
                </a:ext>
              </a:extLst>
            </p:cNvPr>
            <p:cNvSpPr/>
            <p:nvPr/>
          </p:nvSpPr>
          <p:spPr>
            <a:xfrm>
              <a:off x="3547046" y="1122557"/>
              <a:ext cx="5050704" cy="10407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ontserrat" panose="00000500000000000000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FD3EBD-DC6D-C527-52EA-33A1F097756B}"/>
              </a:ext>
            </a:extLst>
          </p:cNvPr>
          <p:cNvGrpSpPr/>
          <p:nvPr/>
        </p:nvGrpSpPr>
        <p:grpSpPr>
          <a:xfrm>
            <a:off x="460918" y="3658681"/>
            <a:ext cx="8200251" cy="1040781"/>
            <a:chOff x="546410" y="1122555"/>
            <a:chExt cx="8200251" cy="104078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54724A-8C44-10E7-F9C9-A52FD8716329}"/>
                </a:ext>
              </a:extLst>
            </p:cNvPr>
            <p:cNvSpPr/>
            <p:nvPr/>
          </p:nvSpPr>
          <p:spPr>
            <a:xfrm>
              <a:off x="2222809" y="1122556"/>
              <a:ext cx="1375317" cy="10407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ontserrat" panose="00000500000000000000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E495F-7ABD-C7BD-5F1C-49B6F8349B7E}"/>
                </a:ext>
              </a:extLst>
            </p:cNvPr>
            <p:cNvSpPr/>
            <p:nvPr/>
          </p:nvSpPr>
          <p:spPr>
            <a:xfrm>
              <a:off x="546410" y="1122556"/>
              <a:ext cx="1676399" cy="1040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latin typeface="Montserrat" panose="00000500000000000000" pitchFamily="2" charset="0"/>
                </a:rPr>
                <a:t>Recommendations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2635828-E75A-D52A-A7E1-08BC557A8C0B}"/>
                </a:ext>
              </a:extLst>
            </p:cNvPr>
            <p:cNvSpPr/>
            <p:nvPr/>
          </p:nvSpPr>
          <p:spPr>
            <a:xfrm rot="5400000">
              <a:off x="2193072" y="1531432"/>
              <a:ext cx="282498" cy="223024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ontserrat" panose="00000500000000000000" pitchFamily="2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3A9357-DF33-FB3B-6C9B-A5C7A9B552C9}"/>
                </a:ext>
              </a:extLst>
            </p:cNvPr>
            <p:cNvSpPr/>
            <p:nvPr/>
          </p:nvSpPr>
          <p:spPr>
            <a:xfrm>
              <a:off x="3598125" y="1122555"/>
              <a:ext cx="5148536" cy="10407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Montserrat" panose="00000500000000000000" pitchFamily="2" charset="0"/>
              </a:endParaRPr>
            </a:p>
          </p:txBody>
        </p:sp>
      </p:grpSp>
      <p:pic>
        <p:nvPicPr>
          <p:cNvPr id="22" name="Graphic 21" descr="Warning outline">
            <a:extLst>
              <a:ext uri="{FF2B5EF4-FFF2-40B4-BE49-F238E27FC236}">
                <a16:creationId xmlns:a16="http://schemas.microsoft.com/office/drawing/2014/main" id="{9AB2499B-EC9C-F895-5B7E-83EB6CB51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49156" y="1346709"/>
            <a:ext cx="551637" cy="5627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 descr="Customer review outline">
            <a:extLst>
              <a:ext uri="{FF2B5EF4-FFF2-40B4-BE49-F238E27FC236}">
                <a16:creationId xmlns:a16="http://schemas.microsoft.com/office/drawing/2014/main" id="{E4FCFFEE-B5D4-A4B0-BE49-EBA9E0853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3755" y="2673688"/>
            <a:ext cx="502438" cy="46447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Graphic 23" descr="Good Idea outline">
            <a:extLst>
              <a:ext uri="{FF2B5EF4-FFF2-40B4-BE49-F238E27FC236}">
                <a16:creationId xmlns:a16="http://schemas.microsoft.com/office/drawing/2014/main" id="{349AE584-BEB8-73E2-1421-5769C0B322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0218" y="3944314"/>
            <a:ext cx="469511" cy="4695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D61E99B-8D5B-F149-30E7-D6BC324C4DC6}"/>
              </a:ext>
            </a:extLst>
          </p:cNvPr>
          <p:cNvSpPr txBox="1"/>
          <p:nvPr/>
        </p:nvSpPr>
        <p:spPr>
          <a:xfrm>
            <a:off x="3512625" y="3684254"/>
            <a:ext cx="2310345" cy="989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Designated</a:t>
            </a:r>
            <a:r>
              <a:rPr lang="en-US" sz="1000" b="1">
                <a:latin typeface="Montserrat" panose="00000500000000000000" pitchFamily="2" charset="0"/>
              </a:rPr>
              <a:t> focus areas</a:t>
            </a:r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Foster</a:t>
            </a:r>
            <a:r>
              <a:rPr lang="en-US" sz="1000" b="1">
                <a:latin typeface="Montserrat" panose="00000500000000000000" pitchFamily="2" charset="0"/>
              </a:rPr>
              <a:t> “ownership culture”</a:t>
            </a:r>
            <a:r>
              <a:rPr lang="en-US" sz="1000">
                <a:latin typeface="Montserrat" panose="00000500000000000000" pitchFamily="2" charset="0"/>
              </a:rPr>
              <a:t>  </a:t>
            </a:r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>
                <a:latin typeface="Montserrat" panose="00000500000000000000" pitchFamily="2" charset="0"/>
              </a:rPr>
              <a:t>Recognize merit</a:t>
            </a:r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>
                <a:latin typeface="Montserrat" panose="00000500000000000000" pitchFamily="2" charset="0"/>
              </a:rPr>
              <a:t>Gen AI </a:t>
            </a:r>
            <a:r>
              <a:rPr lang="en-US" sz="1000">
                <a:latin typeface="Montserrat" panose="00000500000000000000" pitchFamily="2" charset="0"/>
              </a:rPr>
              <a:t>workforce</a:t>
            </a:r>
            <a:r>
              <a:rPr lang="en-US" sz="1000" b="1">
                <a:latin typeface="Montserrat" panose="00000500000000000000" pitchFamily="2" charset="0"/>
              </a:rPr>
              <a:t> Copilot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129B96-B194-6CC0-6CBF-63B8D852570C}"/>
              </a:ext>
            </a:extLst>
          </p:cNvPr>
          <p:cNvSpPr txBox="1"/>
          <p:nvPr/>
        </p:nvSpPr>
        <p:spPr>
          <a:xfrm>
            <a:off x="6275865" y="3679767"/>
            <a:ext cx="2388127" cy="987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7635"/>
                </a:solidFill>
                <a:latin typeface="Montserrat" panose="00000500000000000000" pitchFamily="2" charset="0"/>
              </a:rPr>
              <a:t>+418 Productive hours</a:t>
            </a:r>
            <a:r>
              <a:rPr lang="en-US" sz="1000">
                <a:solidFill>
                  <a:srgbClr val="007635"/>
                </a:solidFill>
                <a:latin typeface="Montserrat" panose="00000500000000000000" pitchFamily="2" charset="0"/>
              </a:rPr>
              <a:t> </a:t>
            </a:r>
            <a:br>
              <a:rPr lang="en-US" sz="1000">
                <a:solidFill>
                  <a:srgbClr val="0070C0"/>
                </a:solidFill>
                <a:latin typeface="Montserrat" panose="00000500000000000000" pitchFamily="2" charset="0"/>
              </a:rPr>
            </a:br>
            <a:r>
              <a:rPr lang="en-US" sz="900" b="1">
                <a:latin typeface="Montserrat" panose="00000500000000000000" pitchFamily="2" charset="0"/>
              </a:rPr>
              <a:t>(Per week for a 500 employee mid-sized org)</a:t>
            </a:r>
          </a:p>
          <a:p>
            <a:pPr marL="182880" indent="-18288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007635"/>
                </a:solidFill>
                <a:latin typeface="Montserrat" panose="00000500000000000000" pitchFamily="2" charset="0"/>
              </a:rPr>
              <a:t>+1.6 points </a:t>
            </a:r>
            <a:r>
              <a:rPr lang="en-US" sz="900" b="1">
                <a:latin typeface="Montserrat" panose="00000500000000000000" pitchFamily="2" charset="0"/>
              </a:rPr>
              <a:t>(Satisfaction Index)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BF281F7-FE42-6184-E2E9-CF1574E8A090}"/>
              </a:ext>
            </a:extLst>
          </p:cNvPr>
          <p:cNvSpPr/>
          <p:nvPr/>
        </p:nvSpPr>
        <p:spPr>
          <a:xfrm>
            <a:off x="5861462" y="4035822"/>
            <a:ext cx="329364" cy="286986"/>
          </a:xfrm>
          <a:prstGeom prst="rightArrow">
            <a:avLst/>
          </a:prstGeom>
          <a:noFill/>
          <a:ln w="12700">
            <a:solidFill>
              <a:schemeClr val="tx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2C8F9D-1303-9BCD-779A-40499ECA6293}"/>
              </a:ext>
            </a:extLst>
          </p:cNvPr>
          <p:cNvSpPr txBox="1"/>
          <p:nvPr/>
        </p:nvSpPr>
        <p:spPr>
          <a:xfrm>
            <a:off x="3505626" y="1248676"/>
            <a:ext cx="4966832" cy="758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What are the </a:t>
            </a:r>
            <a:r>
              <a:rPr lang="en-US" sz="1000" b="1">
                <a:latin typeface="Montserrat" panose="00000500000000000000" pitchFamily="2" charset="0"/>
              </a:rPr>
              <a:t>factors driving  </a:t>
            </a:r>
            <a:r>
              <a:rPr lang="en-US" sz="1000">
                <a:latin typeface="Montserrat" panose="00000500000000000000" pitchFamily="2" charset="0"/>
              </a:rPr>
              <a:t>employees’ </a:t>
            </a:r>
            <a:r>
              <a:rPr lang="en-US" sz="1000" b="1">
                <a:latin typeface="Montserrat" panose="00000500000000000000" pitchFamily="2" charset="0"/>
              </a:rPr>
              <a:t>productivity</a:t>
            </a:r>
            <a:r>
              <a:rPr lang="en-US" sz="1000">
                <a:latin typeface="Montserrat" panose="00000500000000000000" pitchFamily="2" charset="0"/>
              </a:rPr>
              <a:t> &amp; </a:t>
            </a:r>
            <a:r>
              <a:rPr lang="en-US" sz="1000" b="1">
                <a:latin typeface="Montserrat" panose="00000500000000000000" pitchFamily="2" charset="0"/>
              </a:rPr>
              <a:t>workplace preferences?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>
                <a:latin typeface="Montserrat" panose="00000500000000000000" pitchFamily="2" charset="0"/>
              </a:rPr>
              <a:t>How can an organization </a:t>
            </a:r>
            <a:r>
              <a:rPr lang="en-US" sz="1000" b="1">
                <a:latin typeface="Montserrat" panose="00000500000000000000" pitchFamily="2" charset="0"/>
              </a:rPr>
              <a:t>best</a:t>
            </a:r>
            <a:r>
              <a:rPr lang="en-US" sz="1000">
                <a:latin typeface="Montserrat" panose="00000500000000000000" pitchFamily="2" charset="0"/>
              </a:rPr>
              <a:t> </a:t>
            </a:r>
            <a:r>
              <a:rPr lang="en-US" sz="1000" b="1">
                <a:latin typeface="Montserrat" panose="00000500000000000000" pitchFamily="2" charset="0"/>
              </a:rPr>
              <a:t>support</a:t>
            </a:r>
            <a:r>
              <a:rPr lang="en-US" sz="1000">
                <a:latin typeface="Montserrat" panose="00000500000000000000" pitchFamily="2" charset="0"/>
              </a:rPr>
              <a:t> its </a:t>
            </a:r>
            <a:r>
              <a:rPr lang="en-US" sz="1000" b="1">
                <a:latin typeface="Montserrat" panose="00000500000000000000" pitchFamily="2" charset="0"/>
              </a:rPr>
              <a:t>employees</a:t>
            </a:r>
            <a:r>
              <a:rPr lang="en-US" sz="1000">
                <a:latin typeface="Montserrat" panose="00000500000000000000" pitchFamily="2" charset="0"/>
              </a:rPr>
              <a:t> ?</a:t>
            </a:r>
          </a:p>
        </p:txBody>
      </p:sp>
      <p:pic>
        <p:nvPicPr>
          <p:cNvPr id="34" name="Graphic 33" descr="Hourglass 90% outline">
            <a:extLst>
              <a:ext uri="{FF2B5EF4-FFF2-40B4-BE49-F238E27FC236}">
                <a16:creationId xmlns:a16="http://schemas.microsoft.com/office/drawing/2014/main" id="{6119FA02-9C6F-F748-ADB2-4C1525D3F5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30741" y="2366807"/>
            <a:ext cx="513937" cy="5139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8" name="Graphic 37" descr="Handshake outline">
            <a:extLst>
              <a:ext uri="{FF2B5EF4-FFF2-40B4-BE49-F238E27FC236}">
                <a16:creationId xmlns:a16="http://schemas.microsoft.com/office/drawing/2014/main" id="{E907D959-9EBF-FFCA-4144-7630C35E12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30554" y="2352806"/>
            <a:ext cx="591180" cy="5911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Graphic 41" descr="Management outline">
            <a:extLst>
              <a:ext uri="{FF2B5EF4-FFF2-40B4-BE49-F238E27FC236}">
                <a16:creationId xmlns:a16="http://schemas.microsoft.com/office/drawing/2014/main" id="{8FBFCB39-DCE3-5032-1178-968A3AF807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07610" y="2349425"/>
            <a:ext cx="548700" cy="5487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8C5676D-BFE7-CCE5-F57C-A5718E2FDC6F}"/>
              </a:ext>
            </a:extLst>
          </p:cNvPr>
          <p:cNvSpPr txBox="1"/>
          <p:nvPr/>
        </p:nvSpPr>
        <p:spPr>
          <a:xfrm>
            <a:off x="5198311" y="2909534"/>
            <a:ext cx="16556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>
                <a:latin typeface="Montserrat" panose="00000500000000000000" pitchFamily="2" charset="0"/>
              </a:rPr>
              <a:t>Collab effectively </a:t>
            </a:r>
            <a:r>
              <a:rPr lang="en-US" sz="900">
                <a:latin typeface="Montserrat" panose="00000500000000000000" pitchFamily="2" charset="0"/>
              </a:rPr>
              <a:t>- </a:t>
            </a:r>
            <a:r>
              <a:rPr lang="en-US" sz="900" b="1">
                <a:latin typeface="Montserrat" panose="00000500000000000000" pitchFamily="2" charset="0"/>
              </a:rPr>
              <a:t>key factor </a:t>
            </a:r>
            <a:r>
              <a:rPr lang="en-US" sz="900">
                <a:latin typeface="Montserrat" panose="00000500000000000000" pitchFamily="2" charset="0"/>
              </a:rPr>
              <a:t>for determining work location</a:t>
            </a:r>
            <a:endParaRPr lang="en-US" sz="9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C98EF5-4441-1912-4F16-8C0E05389FEB}"/>
              </a:ext>
            </a:extLst>
          </p:cNvPr>
          <p:cNvSpPr txBox="1"/>
          <p:nvPr/>
        </p:nvSpPr>
        <p:spPr>
          <a:xfrm>
            <a:off x="6808427" y="2907478"/>
            <a:ext cx="17470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>
                <a:latin typeface="Montserrat" panose="00000500000000000000" pitchFamily="2" charset="0"/>
              </a:rPr>
              <a:t>WFH Employees are uninterested</a:t>
            </a:r>
            <a:r>
              <a:rPr lang="en-US" sz="900" b="1">
                <a:latin typeface="Montserrat" panose="00000500000000000000" pitchFamily="2" charset="0"/>
              </a:rPr>
              <a:t> in org. engagement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AA7A54-EC0D-D51E-8B13-64B660746D98}"/>
              </a:ext>
            </a:extLst>
          </p:cNvPr>
          <p:cNvSpPr txBox="1"/>
          <p:nvPr/>
        </p:nvSpPr>
        <p:spPr>
          <a:xfrm>
            <a:off x="3622026" y="2896583"/>
            <a:ext cx="153136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1">
                <a:latin typeface="Montserrat" panose="00000500000000000000" pitchFamily="2" charset="0"/>
              </a:rPr>
              <a:t>Loss of productive hours </a:t>
            </a:r>
            <a:r>
              <a:rPr lang="en-US" sz="900">
                <a:latin typeface="Montserrat" panose="00000500000000000000" pitchFamily="2" charset="0"/>
              </a:rPr>
              <a:t>due to </a:t>
            </a:r>
            <a:r>
              <a:rPr lang="en-US" sz="900" b="1">
                <a:latin typeface="Montserrat" panose="00000500000000000000" pitchFamily="2" charset="0"/>
              </a:rPr>
              <a:t>layout &amp; collab Issues</a:t>
            </a:r>
          </a:p>
        </p:txBody>
      </p:sp>
    </p:spTree>
    <p:extLst>
      <p:ext uri="{BB962C8B-B14F-4D97-AF65-F5344CB8AC3E}">
        <p14:creationId xmlns:p14="http://schemas.microsoft.com/office/powerpoint/2010/main" val="3551884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F930-6437-DA63-1906-C1C6DE2D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70A965B5-ED38-AD73-F1DC-549553E7C311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7522599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Modeling - Factor Loadings (Factor 9 Major Contributors)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DF9A3-3CBF-28FE-C84F-FA071E0CBC1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2FF23-D744-CADF-66EB-7461E532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64" y="1323801"/>
            <a:ext cx="8259328" cy="2495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AEEB8F-628F-83CB-EFAC-7F5A7B12A193}"/>
              </a:ext>
            </a:extLst>
          </p:cNvPr>
          <p:cNvSpPr/>
          <p:nvPr/>
        </p:nvSpPr>
        <p:spPr>
          <a:xfrm>
            <a:off x="7106400" y="1245600"/>
            <a:ext cx="655200" cy="270720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41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CA9D1-8A21-1D7B-7111-C1F2FA34A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70C786D-81FA-F16D-0A7B-E6F22398C4E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70C786D-81FA-F16D-0A7B-E6F22398C4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0AB0C9F-82AF-B6EF-C943-82558ACA9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10" y="1333327"/>
            <a:ext cx="8097380" cy="24768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76495D53-4E27-FFB2-1A96-35CD6EBCCD81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7522599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Modeling - Factor Loadings (Factor 3 Major Contributors)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C85EE-022D-F064-B15D-364B7AC6595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CDD84-D042-3BFA-5077-3FB1EF0551E3}"/>
              </a:ext>
            </a:extLst>
          </p:cNvPr>
          <p:cNvSpPr/>
          <p:nvPr/>
        </p:nvSpPr>
        <p:spPr>
          <a:xfrm>
            <a:off x="3535200" y="1218150"/>
            <a:ext cx="655200" cy="270720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96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F3B22-5E37-A8EB-008E-39C1FC244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FE90A60-7D8F-4A03-AF65-6342011411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FE90A60-7D8F-4A03-AF65-634201141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A6020DCD-D924-51A0-2CE0-3B817DB7017A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7522599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Modeling - Factor Loadings (Factor 1 Major Contributors)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5DA5-0CCA-A6AC-6A9F-B630666AC17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AC38C-F261-888F-9C74-F7B368884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83" y="1328564"/>
            <a:ext cx="8659433" cy="24863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91C386-D947-00ED-A26F-1066BB8D0725}"/>
              </a:ext>
            </a:extLst>
          </p:cNvPr>
          <p:cNvSpPr/>
          <p:nvPr/>
        </p:nvSpPr>
        <p:spPr>
          <a:xfrm>
            <a:off x="2656800" y="1218150"/>
            <a:ext cx="655200" cy="270720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65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5EE23-FD1C-AB85-C116-4AE116F23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686388E-8DBA-5AA8-665F-377E995AD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686388E-8DBA-5AA8-665F-377E995AD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35CA9D3-CBB8-34CC-676D-2384C43C3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42" y="1342853"/>
            <a:ext cx="7811016" cy="2457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60691A81-80A8-95FD-617B-048D537E4B7C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7522599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Modeling - Factor Loadings (Factor 10 Major Contributors)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A1013-3441-3782-0F53-A78762A22AE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7C73C-92ED-F776-5C0E-9258BDE099C1}"/>
              </a:ext>
            </a:extLst>
          </p:cNvPr>
          <p:cNvSpPr/>
          <p:nvPr/>
        </p:nvSpPr>
        <p:spPr>
          <a:xfrm>
            <a:off x="7817258" y="1218149"/>
            <a:ext cx="655200" cy="270720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8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5E07-03BC-6ECC-D62F-DC3828E4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71206D30-DA9E-9B35-B36E-4D3DDB5A5842}"/>
              </a:ext>
            </a:extLst>
          </p:cNvPr>
          <p:cNvSpPr txBox="1">
            <a:spLocks/>
          </p:cNvSpPr>
          <p:nvPr/>
        </p:nvSpPr>
        <p:spPr>
          <a:xfrm>
            <a:off x="430259" y="170918"/>
            <a:ext cx="7522598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Important Variables Used in Analysis - Dictionary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BA9C-63F2-0482-23D1-834B8E3923A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D8975F7-B05C-A255-F8A3-B98CAEE12F8B}"/>
              </a:ext>
            </a:extLst>
          </p:cNvPr>
          <p:cNvGraphicFramePr>
            <a:graphicFrameLocks noGrp="1"/>
          </p:cNvGraphicFramePr>
          <p:nvPr/>
        </p:nvGraphicFramePr>
        <p:xfrm>
          <a:off x="1020388" y="1114425"/>
          <a:ext cx="7163492" cy="3632833"/>
        </p:xfrm>
        <a:graphic>
          <a:graphicData uri="http://schemas.openxmlformats.org/drawingml/2006/table">
            <a:tbl>
              <a:tblPr/>
              <a:tblGrid>
                <a:gridCol w="2306887">
                  <a:extLst>
                    <a:ext uri="{9D8B030D-6E8A-4147-A177-3AD203B41FA5}">
                      <a16:colId xmlns:a16="http://schemas.microsoft.com/office/drawing/2014/main" val="4053064231"/>
                    </a:ext>
                  </a:extLst>
                </a:gridCol>
                <a:gridCol w="4856605">
                  <a:extLst>
                    <a:ext uri="{9D8B030D-6E8A-4147-A177-3AD203B41FA5}">
                      <a16:colId xmlns:a16="http://schemas.microsoft.com/office/drawing/2014/main" val="194261927"/>
                    </a:ext>
                  </a:extLst>
                </a:gridCol>
              </a:tblGrid>
              <a:tr h="1729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 Var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Individual Vars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029124"/>
                  </a:ext>
                </a:extLst>
              </a:tr>
              <a:tr h="1729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Perceived Productivity Quotient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AVG(PostC_impact_shift_A_focus, PostC_impact_shift_E_innovate)</a:t>
                      </a:r>
                    </a:p>
                  </a:txBody>
                  <a:tcPr marL="6257" marR="6257" marT="625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130731"/>
                  </a:ext>
                </a:extLst>
              </a:tr>
              <a:tr h="5189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Perceived Collaborative Quotient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AVG([PostC impact shift F colleagueaccess] + [PostC impact shift G teammeetings]</a:t>
                      </a:r>
                      <a:b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+ [PostC impact shift H social] + [PostC impact shift I managersconnect]</a:t>
                      </a:r>
                      <a:b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+ [PostC impact shift J client])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638256"/>
                  </a:ext>
                </a:extLst>
              </a:tr>
              <a:tr h="345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Distraction Overall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SUM(OBSV_PreC_5F_lost_noise, OBSV_PreC_5A_lost_layout, OBSV_PreC_5E_lost_visitors) 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6247743"/>
                  </a:ext>
                </a:extLst>
              </a:tr>
              <a:tr h="345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Tech Quotient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PREF_CollabSpace_A_tech, PREF_CollabSpace_B_software, PREF_CollabSpace_C_CollabTools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777911"/>
                  </a:ext>
                </a:extLst>
              </a:tr>
              <a:tr h="345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Collaboration Satisfaction  Used in Clustering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AVG([SATSF facilitate Office 2B inpersoncollab] + [SATSF facilitate Office 2A focus] + [SATSF facilitate Office 2C virtualcollab])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245774"/>
                  </a:ext>
                </a:extLst>
              </a:tr>
              <a:tr h="345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Culture Quotient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AVG(DECSN_factors_H_purpose, DECSN_factors_K_socialevents, DECSN_factors_L_community, DECSN_factors_Q_leadership)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046979"/>
                  </a:ext>
                </a:extLst>
              </a:tr>
              <a:tr h="3459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Office Collaboration Satisfaction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SATSF_facilitate_Office_2B_inpersoncollab, SATSF_facilitate_Office_2C_virtualcollab, SATSF_facilitate_OfficeTech_4B_inpersoncollab 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524029"/>
                  </a:ext>
                </a:extLst>
              </a:tr>
              <a:tr h="1037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Composite Score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err="1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PostC_impact_shift_A_focus</a:t>
                      </a: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000" b="0" i="0" u="none" strike="noStrike" err="1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PostC_impact_shift_B_productive</a:t>
                      </a: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000" b="0" i="0" u="none" strike="noStrike" err="1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PostC_impact_shift_C_collab</a:t>
                      </a: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000" b="0" i="0" u="none" strike="noStrike" err="1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PostC_impact_shift_D_videoconf</a:t>
                      </a: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000" b="0" i="0" u="none" strike="noStrike" err="1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PostC_impact_shift_E_innovate</a:t>
                      </a: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000" b="0" i="0" u="none" strike="noStrike" err="1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PostC_impact_shift_F_colleagueaccess</a:t>
                      </a: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000" b="0" i="0" u="none" strike="noStrike" err="1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PostC_impact_shift_G_teammeetings</a:t>
                      </a: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000" b="0" i="0" u="none" strike="noStrike" err="1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PostC_impact_shift_H_social</a:t>
                      </a: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000" b="0" i="0" u="none" strike="noStrike" err="1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PostC_impact_shift_I_managersconnect</a:t>
                      </a: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000" b="0" i="0" u="none" strike="noStrike" err="1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PostC_impact_shift_J_client</a:t>
                      </a: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000" b="0" i="0" u="none" strike="noStrike" err="1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PostC_impact_shift_K_enjoy</a:t>
                      </a:r>
                      <a:r>
                        <a:rPr lang="en-US" sz="1000" b="0" i="0" u="none" strike="noStrike">
                          <a:solidFill>
                            <a:srgbClr val="161616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6257" marR="6257" marT="62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77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667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8708-FB4B-292C-9891-CD791A44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0288B286-BD48-1B20-0E28-8A942F098894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7522599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Segments – Detailed Summary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7760D-97A5-44B8-0CF3-72CF1BF33A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7F017-D86B-1614-1D6C-29F887DD9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00" y="825584"/>
            <a:ext cx="7473978" cy="32784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2DB70-901C-312C-E78D-2340A527F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58" y="3355629"/>
            <a:ext cx="2577972" cy="1616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635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1CEE5-3DF7-724E-0C51-640050A4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B50D6-134F-4A38-F13B-A0B3160086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337138-63CB-D158-09E5-92A05DA6D988}"/>
              </a:ext>
            </a:extLst>
          </p:cNvPr>
          <p:cNvGrpSpPr/>
          <p:nvPr/>
        </p:nvGrpSpPr>
        <p:grpSpPr>
          <a:xfrm>
            <a:off x="453666" y="1189519"/>
            <a:ext cx="1206090" cy="3047426"/>
            <a:chOff x="432066" y="966319"/>
            <a:chExt cx="1206090" cy="304742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EAAC805-75F6-6E6F-B42B-6CEB98043C18}"/>
                </a:ext>
              </a:extLst>
            </p:cNvPr>
            <p:cNvCxnSpPr>
              <a:cxnSpLocks/>
            </p:cNvCxnSpPr>
            <p:nvPr/>
          </p:nvCxnSpPr>
          <p:spPr>
            <a:xfrm>
              <a:off x="1518064" y="966319"/>
              <a:ext cx="8936" cy="3047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F18E8F-78C2-F596-5BE2-C958BDE5E0AC}"/>
                </a:ext>
              </a:extLst>
            </p:cNvPr>
            <p:cNvGrpSpPr/>
            <p:nvPr/>
          </p:nvGrpSpPr>
          <p:grpSpPr>
            <a:xfrm>
              <a:off x="432066" y="966319"/>
              <a:ext cx="1206090" cy="358258"/>
              <a:chOff x="432066" y="966319"/>
              <a:chExt cx="1206090" cy="358258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539A11E1-8182-68C8-643F-1AB53DD13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66" y="966319"/>
                <a:ext cx="1206090" cy="244201"/>
              </a:xfrm>
              <a:custGeom>
                <a:avLst/>
                <a:gdLst>
                  <a:gd name="T0" fmla="*/ 381 w 425"/>
                  <a:gd name="T1" fmla="*/ 0 h 89"/>
                  <a:gd name="T2" fmla="*/ 337 w 425"/>
                  <a:gd name="T3" fmla="*/ 39 h 89"/>
                  <a:gd name="T4" fmla="*/ 337 w 425"/>
                  <a:gd name="T5" fmla="*/ 39 h 89"/>
                  <a:gd name="T6" fmla="*/ 23 w 425"/>
                  <a:gd name="T7" fmla="*/ 40 h 89"/>
                  <a:gd name="T8" fmla="*/ 12 w 425"/>
                  <a:gd name="T9" fmla="*/ 32 h 89"/>
                  <a:gd name="T10" fmla="*/ 0 w 425"/>
                  <a:gd name="T11" fmla="*/ 45 h 89"/>
                  <a:gd name="T12" fmla="*/ 12 w 425"/>
                  <a:gd name="T13" fmla="*/ 57 h 89"/>
                  <a:gd name="T14" fmla="*/ 23 w 425"/>
                  <a:gd name="T15" fmla="*/ 49 h 89"/>
                  <a:gd name="T16" fmla="*/ 337 w 425"/>
                  <a:gd name="T17" fmla="*/ 50 h 89"/>
                  <a:gd name="T18" fmla="*/ 337 w 425"/>
                  <a:gd name="T19" fmla="*/ 50 h 89"/>
                  <a:gd name="T20" fmla="*/ 381 w 425"/>
                  <a:gd name="T21" fmla="*/ 89 h 89"/>
                  <a:gd name="T22" fmla="*/ 425 w 425"/>
                  <a:gd name="T23" fmla="*/ 45 h 89"/>
                  <a:gd name="T24" fmla="*/ 381 w 425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5" h="89">
                    <a:moveTo>
                      <a:pt x="381" y="0"/>
                    </a:moveTo>
                    <a:cubicBezTo>
                      <a:pt x="358" y="0"/>
                      <a:pt x="340" y="17"/>
                      <a:pt x="337" y="39"/>
                    </a:cubicBezTo>
                    <a:cubicBezTo>
                      <a:pt x="337" y="39"/>
                      <a:pt x="337" y="39"/>
                      <a:pt x="337" y="39"/>
                    </a:cubicBezTo>
                    <a:cubicBezTo>
                      <a:pt x="276" y="44"/>
                      <a:pt x="95" y="45"/>
                      <a:pt x="23" y="40"/>
                    </a:cubicBezTo>
                    <a:cubicBezTo>
                      <a:pt x="21" y="35"/>
                      <a:pt x="17" y="32"/>
                      <a:pt x="12" y="32"/>
                    </a:cubicBezTo>
                    <a:cubicBezTo>
                      <a:pt x="5" y="32"/>
                      <a:pt x="0" y="38"/>
                      <a:pt x="0" y="45"/>
                    </a:cubicBezTo>
                    <a:cubicBezTo>
                      <a:pt x="0" y="51"/>
                      <a:pt x="5" y="57"/>
                      <a:pt x="12" y="57"/>
                    </a:cubicBezTo>
                    <a:cubicBezTo>
                      <a:pt x="17" y="57"/>
                      <a:pt x="21" y="54"/>
                      <a:pt x="23" y="49"/>
                    </a:cubicBezTo>
                    <a:cubicBezTo>
                      <a:pt x="104" y="45"/>
                      <a:pt x="267" y="45"/>
                      <a:pt x="337" y="50"/>
                    </a:cubicBezTo>
                    <a:cubicBezTo>
                      <a:pt x="337" y="50"/>
                      <a:pt x="337" y="50"/>
                      <a:pt x="337" y="50"/>
                    </a:cubicBezTo>
                    <a:cubicBezTo>
                      <a:pt x="340" y="72"/>
                      <a:pt x="358" y="89"/>
                      <a:pt x="381" y="89"/>
                    </a:cubicBezTo>
                    <a:cubicBezTo>
                      <a:pt x="406" y="89"/>
                      <a:pt x="425" y="69"/>
                      <a:pt x="425" y="45"/>
                    </a:cubicBezTo>
                    <a:cubicBezTo>
                      <a:pt x="425" y="20"/>
                      <a:pt x="406" y="0"/>
                      <a:pt x="381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120015" tIns="60008" rIns="120015" bIns="60008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4725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14" name="Text Placeholder 32">
                <a:extLst>
                  <a:ext uri="{FF2B5EF4-FFF2-40B4-BE49-F238E27FC236}">
                    <a16:creationId xmlns:a16="http://schemas.microsoft.com/office/drawing/2014/main" id="{414218F0-143F-42AB-D2E3-D61B11CCA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164" y="1112203"/>
                <a:ext cx="525599" cy="21237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700">
                    <a:solidFill>
                      <a:srgbClr val="000000"/>
                    </a:solidFill>
                    <a:latin typeface="Montserrat" panose="00000500000000000000" pitchFamily="2" charset="0"/>
                    <a:ea typeface="Lato" panose="020F0502020204030203" pitchFamily="34" charset="0"/>
                    <a:cs typeface="Lato" panose="020F0502020204030203" pitchFamily="34" charset="0"/>
                  </a:rPr>
                  <a:t>Employee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0DDA72-7083-20BF-657B-6CC95B64418B}"/>
              </a:ext>
            </a:extLst>
          </p:cNvPr>
          <p:cNvGrpSpPr/>
          <p:nvPr/>
        </p:nvGrpSpPr>
        <p:grpSpPr>
          <a:xfrm>
            <a:off x="191873" y="2398284"/>
            <a:ext cx="1467883" cy="834602"/>
            <a:chOff x="170273" y="2175084"/>
            <a:chExt cx="1467883" cy="834602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5B58E36-AA8F-08DE-A397-EF7E66BB2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19" name="Graphic 18" descr="Smart Phone outline">
              <a:extLst>
                <a:ext uri="{FF2B5EF4-FFF2-40B4-BE49-F238E27FC236}">
                  <a16:creationId xmlns:a16="http://schemas.microsoft.com/office/drawing/2014/main" id="{DF748837-AB6D-3E23-9111-E1CDB3B02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5799" y="2175084"/>
              <a:ext cx="338328" cy="338328"/>
            </a:xfrm>
            <a:prstGeom prst="rect">
              <a:avLst/>
            </a:prstGeom>
          </p:spPr>
        </p:pic>
        <p:sp>
          <p:nvSpPr>
            <p:cNvPr id="20" name="Text Placeholder 32">
              <a:extLst>
                <a:ext uri="{FF2B5EF4-FFF2-40B4-BE49-F238E27FC236}">
                  <a16:creationId xmlns:a16="http://schemas.microsoft.com/office/drawing/2014/main" id="{8447A31C-20BB-F52D-2446-0C2E4E13DBAC}"/>
                </a:ext>
              </a:extLst>
            </p:cNvPr>
            <p:cNvSpPr txBox="1">
              <a:spLocks/>
            </p:cNvSpPr>
            <p:nvPr/>
          </p:nvSpPr>
          <p:spPr>
            <a:xfrm>
              <a:off x="170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Ask the Workplace Copilot Assistant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92A62B-D7DF-CC18-BE24-D018266F7A5D}"/>
              </a:ext>
            </a:extLst>
          </p:cNvPr>
          <p:cNvGrpSpPr/>
          <p:nvPr/>
        </p:nvGrpSpPr>
        <p:grpSpPr>
          <a:xfrm>
            <a:off x="1433462" y="3082099"/>
            <a:ext cx="1206090" cy="453482"/>
            <a:chOff x="1382065" y="2906592"/>
            <a:chExt cx="1206090" cy="45348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2155CCE-7828-CA92-D0B5-C24C76A3E9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3115873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25" name="Graphic 24" descr="Thumbs up sign outline">
              <a:extLst>
                <a:ext uri="{FF2B5EF4-FFF2-40B4-BE49-F238E27FC236}">
                  <a16:creationId xmlns:a16="http://schemas.microsoft.com/office/drawing/2014/main" id="{0322C9E1-0F6B-27C9-09DD-D2751CACF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11129" y="2906592"/>
              <a:ext cx="338328" cy="338328"/>
            </a:xfrm>
            <a:prstGeom prst="rect">
              <a:avLst/>
            </a:prstGeom>
          </p:spPr>
        </p:pic>
      </p:grp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59C4F551-0B92-67CB-9468-DDF7F1962547}"/>
              </a:ext>
            </a:extLst>
          </p:cNvPr>
          <p:cNvSpPr txBox="1">
            <a:spLocks/>
          </p:cNvSpPr>
          <p:nvPr/>
        </p:nvSpPr>
        <p:spPr>
          <a:xfrm>
            <a:off x="1673262" y="4172333"/>
            <a:ext cx="1097061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sz="700">
              <a:solidFill>
                <a:srgbClr val="00000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9AAD5D-958E-B112-3BF5-46B08C06A122}"/>
              </a:ext>
            </a:extLst>
          </p:cNvPr>
          <p:cNvGrpSpPr/>
          <p:nvPr/>
        </p:nvGrpSpPr>
        <p:grpSpPr>
          <a:xfrm>
            <a:off x="1403665" y="1665464"/>
            <a:ext cx="1206090" cy="590961"/>
            <a:chOff x="1382065" y="1442264"/>
            <a:chExt cx="1206090" cy="590961"/>
          </a:xfrm>
        </p:grpSpPr>
        <p:pic>
          <p:nvPicPr>
            <p:cNvPr id="31" name="Picture 3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02A6D2E-1774-D176-E0FB-66D4A4B52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239" r="10603" b="14284"/>
            <a:stretch/>
          </p:blipFill>
          <p:spPr>
            <a:xfrm>
              <a:off x="1908944" y="1442264"/>
              <a:ext cx="339908" cy="368068"/>
            </a:xfrm>
            <a:prstGeom prst="rect">
              <a:avLst/>
            </a:prstGeom>
          </p:spPr>
        </p:pic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C3A91E0C-19A4-4CDD-AEAE-AFE020D1D86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1682837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 Placeholder 32">
              <a:extLst>
                <a:ext uri="{FF2B5EF4-FFF2-40B4-BE49-F238E27FC236}">
                  <a16:creationId xmlns:a16="http://schemas.microsoft.com/office/drawing/2014/main" id="{F5A6C2A5-9647-C08E-9DCC-BD4ADEF6FD61}"/>
                </a:ext>
              </a:extLst>
            </p:cNvPr>
            <p:cNvSpPr txBox="1">
              <a:spLocks/>
            </p:cNvSpPr>
            <p:nvPr/>
          </p:nvSpPr>
          <p:spPr>
            <a:xfrm>
              <a:off x="1621866" y="1820851"/>
              <a:ext cx="916854" cy="21237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Has queries about the workplace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7B3EA9-4FA2-652A-F09D-867998D2DAB4}"/>
              </a:ext>
            </a:extLst>
          </p:cNvPr>
          <p:cNvGrpSpPr/>
          <p:nvPr/>
        </p:nvGrpSpPr>
        <p:grpSpPr>
          <a:xfrm>
            <a:off x="241379" y="4114844"/>
            <a:ext cx="1431883" cy="610331"/>
            <a:chOff x="206273" y="2399355"/>
            <a:chExt cx="1431883" cy="610331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4526D687-B613-8DAB-CB40-C638E0279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8" name="Text Placeholder 32">
              <a:extLst>
                <a:ext uri="{FF2B5EF4-FFF2-40B4-BE49-F238E27FC236}">
                  <a16:creationId xmlns:a16="http://schemas.microsoft.com/office/drawing/2014/main" id="{DCE720E4-EB63-E50C-A874-D6D5DB4D26AF}"/>
                </a:ext>
              </a:extLst>
            </p:cNvPr>
            <p:cNvSpPr txBox="1">
              <a:spLocks/>
            </p:cNvSpPr>
            <p:nvPr/>
          </p:nvSpPr>
          <p:spPr>
            <a:xfrm>
              <a:off x="206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Redirects to Tech/Customer Support If Requested </a:t>
              </a:r>
            </a:p>
          </p:txBody>
        </p:sp>
      </p:grpSp>
      <p:pic>
        <p:nvPicPr>
          <p:cNvPr id="39" name="Graphic 38" descr="Call center outline">
            <a:extLst>
              <a:ext uri="{FF2B5EF4-FFF2-40B4-BE49-F238E27FC236}">
                <a16:creationId xmlns:a16="http://schemas.microsoft.com/office/drawing/2014/main" id="{33C01418-0310-9F94-2DFD-D6AD7DE16C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53651" y="3872862"/>
            <a:ext cx="338328" cy="338328"/>
          </a:xfrm>
          <a:prstGeom prst="rect">
            <a:avLst/>
          </a:prstGeom>
        </p:spPr>
      </p:pic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BE7EA088-2476-5033-DA35-51B0ECDF35E5}"/>
              </a:ext>
            </a:extLst>
          </p:cNvPr>
          <p:cNvSpPr txBox="1">
            <a:spLocks/>
          </p:cNvSpPr>
          <p:nvPr/>
        </p:nvSpPr>
        <p:spPr>
          <a:xfrm>
            <a:off x="1692901" y="3444312"/>
            <a:ext cx="916854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700">
                <a:solidFill>
                  <a:srgbClr val="0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Assists in Performing Tasks &amp; Provides Insights</a:t>
            </a:r>
          </a:p>
        </p:txBody>
      </p:sp>
      <p:pic>
        <p:nvPicPr>
          <p:cNvPr id="47" name="Graphic 46" descr="Office worker male outline">
            <a:extLst>
              <a:ext uri="{FF2B5EF4-FFF2-40B4-BE49-F238E27FC236}">
                <a16:creationId xmlns:a16="http://schemas.microsoft.com/office/drawing/2014/main" id="{7FC6EE57-6C9F-A1D6-6DD7-ABB4CF136C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890" y="896181"/>
            <a:ext cx="424000" cy="4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48D1B-B5D9-3155-675C-557D90E47D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9560" y="901664"/>
            <a:ext cx="4510880" cy="34843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1C31A4-9D30-8AD1-1F0A-9E670BCC17D3}"/>
              </a:ext>
            </a:extLst>
          </p:cNvPr>
          <p:cNvSpPr txBox="1"/>
          <p:nvPr/>
        </p:nvSpPr>
        <p:spPr>
          <a:xfrm>
            <a:off x="7541932" y="3396064"/>
            <a:ext cx="1479226" cy="93871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>
                <a:latin typeface="Montserrat" panose="00000500000000000000" pitchFamily="2" charset="0"/>
              </a:rPr>
              <a:t>Fosters easy collaboration with coworkers by being respectful of their schedules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30526-65AE-E951-9160-080776537E6A}"/>
              </a:ext>
            </a:extLst>
          </p:cNvPr>
          <p:cNvSpPr/>
          <p:nvPr/>
        </p:nvSpPr>
        <p:spPr>
          <a:xfrm>
            <a:off x="7555725" y="3409627"/>
            <a:ext cx="1465433" cy="93871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BC40A-C42C-C38F-4EE5-30C7DA3043B2}"/>
              </a:ext>
            </a:extLst>
          </p:cNvPr>
          <p:cNvSpPr txBox="1"/>
          <p:nvPr/>
        </p:nvSpPr>
        <p:spPr>
          <a:xfrm>
            <a:off x="0" y="4936601"/>
            <a:ext cx="82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Montserrat" panose="00000500000000000000" pitchFamily="2" charset="0"/>
              </a:rPr>
              <a:t>Note: Video demonstration available in the Appendix Section</a:t>
            </a:r>
          </a:p>
        </p:txBody>
      </p:sp>
      <p:sp>
        <p:nvSpPr>
          <p:cNvPr id="12" name="Google Shape;407;p34">
            <a:extLst>
              <a:ext uri="{FF2B5EF4-FFF2-40B4-BE49-F238E27FC236}">
                <a16:creationId xmlns:a16="http://schemas.microsoft.com/office/drawing/2014/main" id="{EA43A994-8235-BF6D-CF40-63771392B83B}"/>
              </a:ext>
            </a:extLst>
          </p:cNvPr>
          <p:cNvSpPr txBox="1">
            <a:spLocks/>
          </p:cNvSpPr>
          <p:nvPr/>
        </p:nvSpPr>
        <p:spPr>
          <a:xfrm>
            <a:off x="671079" y="-1"/>
            <a:ext cx="7493392" cy="73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>
                <a:solidFill>
                  <a:srgbClr val="032A06"/>
                </a:solidFill>
                <a:latin typeface="Alata" panose="020B0604020202020204" charset="0"/>
                <a:sym typeface="Arial"/>
              </a:rPr>
              <a:t>Introducing R.O.B – Employees’ Resourceful Office Buddy for everyday assistance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rgbClr val="032A06"/>
              </a:solidFill>
              <a:effectLst/>
              <a:uLnTx/>
              <a:uFillTx/>
              <a:latin typeface="Alata" panose="020B0604020202020204" charset="0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2D98A-570A-7423-52B0-7F150DB9615B}"/>
              </a:ext>
            </a:extLst>
          </p:cNvPr>
          <p:cNvSpPr/>
          <p:nvPr/>
        </p:nvSpPr>
        <p:spPr>
          <a:xfrm>
            <a:off x="2978995" y="3621251"/>
            <a:ext cx="2878120" cy="455449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4F88C6E-6A2B-09C6-8208-421C59358D09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>
            <a:off x="5857115" y="3848976"/>
            <a:ext cx="1684817" cy="164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16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2BE4D-7CF9-ACD7-934C-CEA79CC15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1218491-AA70-2620-D068-3F0CB77316F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32" imgH="530" progId="TCLayout.ActiveDocument.1">
                  <p:embed/>
                </p:oleObj>
              </mc:Choice>
              <mc:Fallback>
                <p:oleObj name="think-cell Slide" r:id="rId5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1218491-AA70-2620-D068-3F0CB77316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6524D9AB-655C-8AF6-EE7B-705AC7A342F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8587" y="878077"/>
            <a:ext cx="7700099" cy="3801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407;p34">
            <a:extLst>
              <a:ext uri="{FF2B5EF4-FFF2-40B4-BE49-F238E27FC236}">
                <a16:creationId xmlns:a16="http://schemas.microsoft.com/office/drawing/2014/main" id="{7638BEDC-A17B-DD8C-0B9F-0EED4A1FFC6F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262098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Copilot Demo – Video Walkthrough</a:t>
            </a:r>
          </a:p>
        </p:txBody>
      </p:sp>
    </p:spTree>
    <p:extLst>
      <p:ext uri="{BB962C8B-B14F-4D97-AF65-F5344CB8AC3E}">
        <p14:creationId xmlns:p14="http://schemas.microsoft.com/office/powerpoint/2010/main" val="18493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426"/>
    </mc:Choice>
    <mc:Fallback>
      <p:transition spd="slow" advTm="117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5F0E6-1153-1AFB-8256-FD9EC6B44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459D5-373E-756D-A7CE-B764B8EFF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89" y="999627"/>
            <a:ext cx="5010411" cy="38027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4D667-0585-21EF-5A5E-1D933BEE735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03E90B-AA5E-CF26-CE1A-C0820CE821AE}"/>
              </a:ext>
            </a:extLst>
          </p:cNvPr>
          <p:cNvGrpSpPr/>
          <p:nvPr/>
        </p:nvGrpSpPr>
        <p:grpSpPr>
          <a:xfrm>
            <a:off x="453666" y="1189519"/>
            <a:ext cx="1206090" cy="3047426"/>
            <a:chOff x="432066" y="966319"/>
            <a:chExt cx="1206090" cy="304742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5F843F7-25EB-580E-ECB2-E8EE7448B9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8064" y="966319"/>
              <a:ext cx="8936" cy="3047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656516-2266-F2E5-EC7A-5567FA2E83FA}"/>
                </a:ext>
              </a:extLst>
            </p:cNvPr>
            <p:cNvGrpSpPr/>
            <p:nvPr/>
          </p:nvGrpSpPr>
          <p:grpSpPr>
            <a:xfrm>
              <a:off x="432066" y="966319"/>
              <a:ext cx="1206090" cy="358258"/>
              <a:chOff x="432066" y="966319"/>
              <a:chExt cx="1206090" cy="358258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8AE3FF92-208D-04F3-7330-28FE77F81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66" y="966319"/>
                <a:ext cx="1206090" cy="244201"/>
              </a:xfrm>
              <a:custGeom>
                <a:avLst/>
                <a:gdLst>
                  <a:gd name="T0" fmla="*/ 381 w 425"/>
                  <a:gd name="T1" fmla="*/ 0 h 89"/>
                  <a:gd name="T2" fmla="*/ 337 w 425"/>
                  <a:gd name="T3" fmla="*/ 39 h 89"/>
                  <a:gd name="T4" fmla="*/ 337 w 425"/>
                  <a:gd name="T5" fmla="*/ 39 h 89"/>
                  <a:gd name="T6" fmla="*/ 23 w 425"/>
                  <a:gd name="T7" fmla="*/ 40 h 89"/>
                  <a:gd name="T8" fmla="*/ 12 w 425"/>
                  <a:gd name="T9" fmla="*/ 32 h 89"/>
                  <a:gd name="T10" fmla="*/ 0 w 425"/>
                  <a:gd name="T11" fmla="*/ 45 h 89"/>
                  <a:gd name="T12" fmla="*/ 12 w 425"/>
                  <a:gd name="T13" fmla="*/ 57 h 89"/>
                  <a:gd name="T14" fmla="*/ 23 w 425"/>
                  <a:gd name="T15" fmla="*/ 49 h 89"/>
                  <a:gd name="T16" fmla="*/ 337 w 425"/>
                  <a:gd name="T17" fmla="*/ 50 h 89"/>
                  <a:gd name="T18" fmla="*/ 337 w 425"/>
                  <a:gd name="T19" fmla="*/ 50 h 89"/>
                  <a:gd name="T20" fmla="*/ 381 w 425"/>
                  <a:gd name="T21" fmla="*/ 89 h 89"/>
                  <a:gd name="T22" fmla="*/ 425 w 425"/>
                  <a:gd name="T23" fmla="*/ 45 h 89"/>
                  <a:gd name="T24" fmla="*/ 381 w 425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5" h="89">
                    <a:moveTo>
                      <a:pt x="381" y="0"/>
                    </a:moveTo>
                    <a:cubicBezTo>
                      <a:pt x="358" y="0"/>
                      <a:pt x="340" y="17"/>
                      <a:pt x="337" y="39"/>
                    </a:cubicBezTo>
                    <a:cubicBezTo>
                      <a:pt x="337" y="39"/>
                      <a:pt x="337" y="39"/>
                      <a:pt x="337" y="39"/>
                    </a:cubicBezTo>
                    <a:cubicBezTo>
                      <a:pt x="276" y="44"/>
                      <a:pt x="95" y="45"/>
                      <a:pt x="23" y="40"/>
                    </a:cubicBezTo>
                    <a:cubicBezTo>
                      <a:pt x="21" y="35"/>
                      <a:pt x="17" y="32"/>
                      <a:pt x="12" y="32"/>
                    </a:cubicBezTo>
                    <a:cubicBezTo>
                      <a:pt x="5" y="32"/>
                      <a:pt x="0" y="38"/>
                      <a:pt x="0" y="45"/>
                    </a:cubicBezTo>
                    <a:cubicBezTo>
                      <a:pt x="0" y="51"/>
                      <a:pt x="5" y="57"/>
                      <a:pt x="12" y="57"/>
                    </a:cubicBezTo>
                    <a:cubicBezTo>
                      <a:pt x="17" y="57"/>
                      <a:pt x="21" y="54"/>
                      <a:pt x="23" y="49"/>
                    </a:cubicBezTo>
                    <a:cubicBezTo>
                      <a:pt x="104" y="45"/>
                      <a:pt x="267" y="45"/>
                      <a:pt x="337" y="50"/>
                    </a:cubicBezTo>
                    <a:cubicBezTo>
                      <a:pt x="337" y="50"/>
                      <a:pt x="337" y="50"/>
                      <a:pt x="337" y="50"/>
                    </a:cubicBezTo>
                    <a:cubicBezTo>
                      <a:pt x="340" y="72"/>
                      <a:pt x="358" y="89"/>
                      <a:pt x="381" y="89"/>
                    </a:cubicBezTo>
                    <a:cubicBezTo>
                      <a:pt x="406" y="89"/>
                      <a:pt x="425" y="69"/>
                      <a:pt x="425" y="45"/>
                    </a:cubicBezTo>
                    <a:cubicBezTo>
                      <a:pt x="425" y="20"/>
                      <a:pt x="406" y="0"/>
                      <a:pt x="381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120015" tIns="60008" rIns="120015" bIns="60008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4725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14" name="Text Placeholder 32">
                <a:extLst>
                  <a:ext uri="{FF2B5EF4-FFF2-40B4-BE49-F238E27FC236}">
                    <a16:creationId xmlns:a16="http://schemas.microsoft.com/office/drawing/2014/main" id="{0B809980-27C3-C00F-AD37-FA641C8179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164" y="1112203"/>
                <a:ext cx="525599" cy="21237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700">
                    <a:solidFill>
                      <a:srgbClr val="000000"/>
                    </a:solidFill>
                    <a:latin typeface="Montserrat" panose="00000500000000000000" pitchFamily="2" charset="0"/>
                    <a:ea typeface="Lato" panose="020F0502020204030203" pitchFamily="34" charset="0"/>
                    <a:cs typeface="Lato" panose="020F0502020204030203" pitchFamily="34" charset="0"/>
                  </a:rPr>
                  <a:t>Employee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960443-EB5F-FDD9-BBE3-FE6FB95356C6}"/>
              </a:ext>
            </a:extLst>
          </p:cNvPr>
          <p:cNvGrpSpPr/>
          <p:nvPr/>
        </p:nvGrpSpPr>
        <p:grpSpPr>
          <a:xfrm>
            <a:off x="191873" y="2398284"/>
            <a:ext cx="1467883" cy="834602"/>
            <a:chOff x="170273" y="2175084"/>
            <a:chExt cx="1467883" cy="834602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0633066-9A49-169A-E4CF-A5A2EE83B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19" name="Graphic 18" descr="Smart Phone outline">
              <a:extLst>
                <a:ext uri="{FF2B5EF4-FFF2-40B4-BE49-F238E27FC236}">
                  <a16:creationId xmlns:a16="http://schemas.microsoft.com/office/drawing/2014/main" id="{870047DE-26FA-C9DF-1254-0159ABC93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5799" y="2175084"/>
              <a:ext cx="338328" cy="338328"/>
            </a:xfrm>
            <a:prstGeom prst="rect">
              <a:avLst/>
            </a:prstGeom>
          </p:spPr>
        </p:pic>
        <p:sp>
          <p:nvSpPr>
            <p:cNvPr id="20" name="Text Placeholder 32">
              <a:extLst>
                <a:ext uri="{FF2B5EF4-FFF2-40B4-BE49-F238E27FC236}">
                  <a16:creationId xmlns:a16="http://schemas.microsoft.com/office/drawing/2014/main" id="{5156F854-266C-BFA2-009F-8012A0438BFF}"/>
                </a:ext>
              </a:extLst>
            </p:cNvPr>
            <p:cNvSpPr txBox="1">
              <a:spLocks/>
            </p:cNvSpPr>
            <p:nvPr/>
          </p:nvSpPr>
          <p:spPr>
            <a:xfrm>
              <a:off x="170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Ask the Workplace Copilot Assistant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7078D9-1118-B6F4-C0E6-B376CC6C50AF}"/>
              </a:ext>
            </a:extLst>
          </p:cNvPr>
          <p:cNvGrpSpPr/>
          <p:nvPr/>
        </p:nvGrpSpPr>
        <p:grpSpPr>
          <a:xfrm>
            <a:off x="1433462" y="3082099"/>
            <a:ext cx="1206090" cy="453482"/>
            <a:chOff x="1382065" y="2906592"/>
            <a:chExt cx="1206090" cy="45348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AAF86F0-005B-F1D7-D4C4-D10B38319C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3115873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25" name="Graphic 24" descr="Thumbs up sign outline">
              <a:extLst>
                <a:ext uri="{FF2B5EF4-FFF2-40B4-BE49-F238E27FC236}">
                  <a16:creationId xmlns:a16="http://schemas.microsoft.com/office/drawing/2014/main" id="{EAA1A7D9-1BED-E817-174C-6D2C14B7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11129" y="2906592"/>
              <a:ext cx="338328" cy="338328"/>
            </a:xfrm>
            <a:prstGeom prst="rect">
              <a:avLst/>
            </a:prstGeom>
          </p:spPr>
        </p:pic>
      </p:grp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501FD5CD-51A6-1BBA-C57A-99F99FADA01C}"/>
              </a:ext>
            </a:extLst>
          </p:cNvPr>
          <p:cNvSpPr txBox="1">
            <a:spLocks/>
          </p:cNvSpPr>
          <p:nvPr/>
        </p:nvSpPr>
        <p:spPr>
          <a:xfrm>
            <a:off x="1673262" y="4172333"/>
            <a:ext cx="1097061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sz="700">
              <a:solidFill>
                <a:srgbClr val="00000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DD8EE3-37C6-5958-77D0-C41208234BCC}"/>
              </a:ext>
            </a:extLst>
          </p:cNvPr>
          <p:cNvGrpSpPr/>
          <p:nvPr/>
        </p:nvGrpSpPr>
        <p:grpSpPr>
          <a:xfrm>
            <a:off x="1403665" y="1665464"/>
            <a:ext cx="1206090" cy="590961"/>
            <a:chOff x="1382065" y="1442264"/>
            <a:chExt cx="1206090" cy="590961"/>
          </a:xfrm>
        </p:grpSpPr>
        <p:pic>
          <p:nvPicPr>
            <p:cNvPr id="31" name="Picture 3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031A0A9-4FBE-4471-E38D-3F16AED76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39" r="10603" b="14284"/>
            <a:stretch/>
          </p:blipFill>
          <p:spPr>
            <a:xfrm>
              <a:off x="1908944" y="1442264"/>
              <a:ext cx="339908" cy="368068"/>
            </a:xfrm>
            <a:prstGeom prst="rect">
              <a:avLst/>
            </a:prstGeom>
          </p:spPr>
        </p:pic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5C3311D1-40A9-D0E3-E944-B9B40DFF58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1682837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 Placeholder 32">
              <a:extLst>
                <a:ext uri="{FF2B5EF4-FFF2-40B4-BE49-F238E27FC236}">
                  <a16:creationId xmlns:a16="http://schemas.microsoft.com/office/drawing/2014/main" id="{8064B30B-C7CF-F4DF-FC76-6DD99FFCD43A}"/>
                </a:ext>
              </a:extLst>
            </p:cNvPr>
            <p:cNvSpPr txBox="1">
              <a:spLocks/>
            </p:cNvSpPr>
            <p:nvPr/>
          </p:nvSpPr>
          <p:spPr>
            <a:xfrm>
              <a:off x="1621866" y="1820851"/>
              <a:ext cx="916854" cy="21237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Has queries about the workplace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37D764-E1C9-A589-C534-5954FE5CCD6E}"/>
              </a:ext>
            </a:extLst>
          </p:cNvPr>
          <p:cNvGrpSpPr/>
          <p:nvPr/>
        </p:nvGrpSpPr>
        <p:grpSpPr>
          <a:xfrm>
            <a:off x="241379" y="4114844"/>
            <a:ext cx="1431883" cy="610331"/>
            <a:chOff x="206273" y="2399355"/>
            <a:chExt cx="1431883" cy="610331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40A68B5-614C-450F-6B81-9D95BF35A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8" name="Text Placeholder 32">
              <a:extLst>
                <a:ext uri="{FF2B5EF4-FFF2-40B4-BE49-F238E27FC236}">
                  <a16:creationId xmlns:a16="http://schemas.microsoft.com/office/drawing/2014/main" id="{E4B20F4F-6AD1-2DB3-6F08-3AA3987988A0}"/>
                </a:ext>
              </a:extLst>
            </p:cNvPr>
            <p:cNvSpPr txBox="1">
              <a:spLocks/>
            </p:cNvSpPr>
            <p:nvPr/>
          </p:nvSpPr>
          <p:spPr>
            <a:xfrm>
              <a:off x="206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Redirects to Tech/Customer Support If Requested </a:t>
              </a:r>
            </a:p>
          </p:txBody>
        </p:sp>
      </p:grpSp>
      <p:pic>
        <p:nvPicPr>
          <p:cNvPr id="39" name="Graphic 38" descr="Call center outline">
            <a:extLst>
              <a:ext uri="{FF2B5EF4-FFF2-40B4-BE49-F238E27FC236}">
                <a16:creationId xmlns:a16="http://schemas.microsoft.com/office/drawing/2014/main" id="{7342E42E-FFA6-AF79-7C0C-DB12B74B54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53651" y="3872862"/>
            <a:ext cx="338328" cy="338328"/>
          </a:xfrm>
          <a:prstGeom prst="rect">
            <a:avLst/>
          </a:prstGeom>
        </p:spPr>
      </p:pic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04BEAAC5-7FBF-59B4-1E68-4FCEA582A83C}"/>
              </a:ext>
            </a:extLst>
          </p:cNvPr>
          <p:cNvSpPr txBox="1">
            <a:spLocks/>
          </p:cNvSpPr>
          <p:nvPr/>
        </p:nvSpPr>
        <p:spPr>
          <a:xfrm>
            <a:off x="1692901" y="3444312"/>
            <a:ext cx="916854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700">
                <a:solidFill>
                  <a:srgbClr val="0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Assists in Performing Tasks &amp; Provides Insights</a:t>
            </a:r>
          </a:p>
        </p:txBody>
      </p:sp>
      <p:pic>
        <p:nvPicPr>
          <p:cNvPr id="47" name="Graphic 46" descr="Office worker male outline">
            <a:extLst>
              <a:ext uri="{FF2B5EF4-FFF2-40B4-BE49-F238E27FC236}">
                <a16:creationId xmlns:a16="http://schemas.microsoft.com/office/drawing/2014/main" id="{F2BBE705-E0B5-3EB0-7CAB-E06E914247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890" y="896181"/>
            <a:ext cx="424000" cy="4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7BF5EE-E346-B343-3153-AAE0521D136B}"/>
              </a:ext>
            </a:extLst>
          </p:cNvPr>
          <p:cNvSpPr txBox="1"/>
          <p:nvPr/>
        </p:nvSpPr>
        <p:spPr>
          <a:xfrm>
            <a:off x="6193911" y="3395352"/>
            <a:ext cx="1479226" cy="93871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>
                <a:latin typeface="Montserrat" panose="00000500000000000000" pitchFamily="2" charset="0"/>
              </a:rPr>
              <a:t>Provides office map of where meetings are setup to ensure easy navigation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BCBE72-C2E8-99BF-96F5-90656BA0CB07}"/>
              </a:ext>
            </a:extLst>
          </p:cNvPr>
          <p:cNvSpPr/>
          <p:nvPr/>
        </p:nvSpPr>
        <p:spPr>
          <a:xfrm>
            <a:off x="6138903" y="3427328"/>
            <a:ext cx="1465433" cy="93871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CE150F1B-E062-2836-55C1-21BB481570E9}"/>
              </a:ext>
            </a:extLst>
          </p:cNvPr>
          <p:cNvSpPr/>
          <p:nvPr/>
        </p:nvSpPr>
        <p:spPr>
          <a:xfrm rot="5400000">
            <a:off x="5978247" y="2658160"/>
            <a:ext cx="431326" cy="946789"/>
          </a:xfrm>
          <a:prstGeom prst="bentArrow">
            <a:avLst>
              <a:gd name="adj1" fmla="val 18701"/>
              <a:gd name="adj2" fmla="val 18284"/>
              <a:gd name="adj3" fmla="val 50000"/>
              <a:gd name="adj4" fmla="val 43322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Google Shape;407;p34">
            <a:extLst>
              <a:ext uri="{FF2B5EF4-FFF2-40B4-BE49-F238E27FC236}">
                <a16:creationId xmlns:a16="http://schemas.microsoft.com/office/drawing/2014/main" id="{57370ADB-B768-6C2C-5A9A-955A4F641384}"/>
              </a:ext>
            </a:extLst>
          </p:cNvPr>
          <p:cNvSpPr txBox="1">
            <a:spLocks/>
          </p:cNvSpPr>
          <p:nvPr/>
        </p:nvSpPr>
        <p:spPr>
          <a:xfrm>
            <a:off x="314435" y="128321"/>
            <a:ext cx="7639785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>
                <a:solidFill>
                  <a:srgbClr val="032A06"/>
                </a:solidFill>
                <a:latin typeface="Alata" panose="020B0604020202020204" charset="0"/>
                <a:sym typeface="Arial"/>
              </a:rPr>
              <a:t>Copilot Demo – Help in finding meeting rooms</a:t>
            </a:r>
            <a:endParaRPr kumimoji="0" lang="en-US" sz="1600" i="0" u="none" strike="noStrike" kern="0" cap="none" spc="0" normalizeH="0" baseline="0" noProof="0">
              <a:ln>
                <a:noFill/>
              </a:ln>
              <a:solidFill>
                <a:srgbClr val="032A06"/>
              </a:solidFill>
              <a:effectLst/>
              <a:uLnTx/>
              <a:uFillTx/>
              <a:latin typeface="Alata" panose="020B0604020202020204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2E3A-5610-F32E-42C1-9B7D62C42C62}"/>
              </a:ext>
            </a:extLst>
          </p:cNvPr>
          <p:cNvSpPr txBox="1"/>
          <p:nvPr/>
        </p:nvSpPr>
        <p:spPr>
          <a:xfrm>
            <a:off x="0" y="4936601"/>
            <a:ext cx="82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Montserrat" panose="00000500000000000000" pitchFamily="2" charset="0"/>
              </a:rPr>
              <a:t>Video demonstration available in the Appendix Section</a:t>
            </a:r>
          </a:p>
        </p:txBody>
      </p:sp>
    </p:spTree>
    <p:extLst>
      <p:ext uri="{BB962C8B-B14F-4D97-AF65-F5344CB8AC3E}">
        <p14:creationId xmlns:p14="http://schemas.microsoft.com/office/powerpoint/2010/main" val="2963235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3D0D3-67D4-F047-65D2-067522764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96664DE-05E9-9B8A-524A-9340D4BE12A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96664DE-05E9-9B8A-524A-9340D4BE12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D486D0E-4D4D-A955-4EAE-CC288D70A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72" y="938952"/>
            <a:ext cx="7337056" cy="39319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407;p34">
            <a:extLst>
              <a:ext uri="{FF2B5EF4-FFF2-40B4-BE49-F238E27FC236}">
                <a16:creationId xmlns:a16="http://schemas.microsoft.com/office/drawing/2014/main" id="{AA4F1253-002C-3B20-F925-3BF5306967E3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262098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Copilot Demo – General Help Around The Office</a:t>
            </a:r>
          </a:p>
        </p:txBody>
      </p:sp>
    </p:spTree>
    <p:extLst>
      <p:ext uri="{BB962C8B-B14F-4D97-AF65-F5344CB8AC3E}">
        <p14:creationId xmlns:p14="http://schemas.microsoft.com/office/powerpoint/2010/main" val="210700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426"/>
    </mc:Choice>
    <mc:Fallback>
      <p:transition spd="slow" advTm="1174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745A-4708-E30F-0E0B-5B365624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D6B9F1C-375D-B8BD-85F8-484050ED77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25000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D6B9F1C-375D-B8BD-85F8-484050ED7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D3A08BB-7782-2470-22BC-C25885B33C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421" y="1019177"/>
            <a:ext cx="9021158" cy="1552573"/>
          </a:xfrm>
        </p:spPr>
        <p:txBody>
          <a:bodyPr vert="horz"/>
          <a:lstStyle/>
          <a:p>
            <a:pPr algn="ctr"/>
            <a:r>
              <a:rPr lang="en-US" sz="4600">
                <a:solidFill>
                  <a:schemeClr val="tx1">
                    <a:lumMod val="75000"/>
                    <a:lumOff val="25000"/>
                  </a:schemeClr>
                </a:solidFill>
              </a:rPr>
              <a:t>Analysis on Productivity </a:t>
            </a:r>
            <a:br>
              <a:rPr lang="en-US" sz="46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600">
                <a:solidFill>
                  <a:schemeClr val="tx1">
                    <a:lumMod val="75000"/>
                    <a:lumOff val="25000"/>
                  </a:schemeClr>
                </a:solidFill>
              </a:rPr>
              <a:t>&amp; Workplace Preference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13FC53-3567-E125-BC1F-0B8D86EA3957}"/>
              </a:ext>
            </a:extLst>
          </p:cNvPr>
          <p:cNvCxnSpPr>
            <a:cxnSpLocks/>
          </p:cNvCxnSpPr>
          <p:nvPr/>
        </p:nvCxnSpPr>
        <p:spPr>
          <a:xfrm>
            <a:off x="734400" y="2571750"/>
            <a:ext cx="76752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C4B7DB-FD1C-44EC-0FE4-E30A511CB82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8345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EE29-D444-B81E-3DAB-27440D48A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A85A01E-E489-268A-60DE-2BB8B18E950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A85A01E-E489-268A-60DE-2BB8B18E95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7F29D9D-40EF-FA2F-83AB-072C01F4E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68" y="1208810"/>
            <a:ext cx="8055864" cy="3024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407;p34">
            <a:extLst>
              <a:ext uri="{FF2B5EF4-FFF2-40B4-BE49-F238E27FC236}">
                <a16:creationId xmlns:a16="http://schemas.microsoft.com/office/drawing/2014/main" id="{7556E4B3-20D5-5EB1-6740-B2425DA63AAA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262098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Copilot Demo – IT Support</a:t>
            </a:r>
          </a:p>
        </p:txBody>
      </p:sp>
    </p:spTree>
    <p:extLst>
      <p:ext uri="{BB962C8B-B14F-4D97-AF65-F5344CB8AC3E}">
        <p14:creationId xmlns:p14="http://schemas.microsoft.com/office/powerpoint/2010/main" val="247118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426"/>
    </mc:Choice>
    <mc:Fallback>
      <p:transition spd="slow" advTm="117426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1E0D2-407E-F674-2CB0-AD94F1BB2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0990EA-470A-D56C-6D02-8561748E8BC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41</a:t>
            </a:fld>
            <a:endParaRPr lang="en"/>
          </a:p>
        </p:txBody>
      </p:sp>
      <p:sp>
        <p:nvSpPr>
          <p:cNvPr id="3" name="Google Shape;407;p34">
            <a:extLst>
              <a:ext uri="{FF2B5EF4-FFF2-40B4-BE49-F238E27FC236}">
                <a16:creationId xmlns:a16="http://schemas.microsoft.com/office/drawing/2014/main" id="{96001F5B-ABFD-F00B-4880-2970BA856D95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262098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>
                <a:solidFill>
                  <a:schemeClr val="accent2">
                    <a:lumMod val="10000"/>
                  </a:schemeClr>
                </a:solidFill>
              </a:rPr>
              <a:t>Recommendation Impact - Potential Increase in Productive Work Hours Calculations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509F75-07ED-3E99-6245-B40AC3FD4EED}"/>
              </a:ext>
            </a:extLst>
          </p:cNvPr>
          <p:cNvGraphicFramePr>
            <a:graphicFrameLocks noGrp="1"/>
          </p:cNvGraphicFramePr>
          <p:nvPr/>
        </p:nvGraphicFramePr>
        <p:xfrm>
          <a:off x="1166400" y="863793"/>
          <a:ext cx="6264000" cy="3904355"/>
        </p:xfrm>
        <a:graphic>
          <a:graphicData uri="http://schemas.openxmlformats.org/drawingml/2006/table">
            <a:tbl>
              <a:tblPr>
                <a:tableStyleId>{3C5361E7-DA70-4391-9E19-CDB0772468EE}</a:tableStyleId>
              </a:tblPr>
              <a:tblGrid>
                <a:gridCol w="2416250">
                  <a:extLst>
                    <a:ext uri="{9D8B030D-6E8A-4147-A177-3AD203B41FA5}">
                      <a16:colId xmlns:a16="http://schemas.microsoft.com/office/drawing/2014/main" val="422514949"/>
                    </a:ext>
                  </a:extLst>
                </a:gridCol>
                <a:gridCol w="1558497">
                  <a:extLst>
                    <a:ext uri="{9D8B030D-6E8A-4147-A177-3AD203B41FA5}">
                      <a16:colId xmlns:a16="http://schemas.microsoft.com/office/drawing/2014/main" val="1385567627"/>
                    </a:ext>
                  </a:extLst>
                </a:gridCol>
                <a:gridCol w="1345879">
                  <a:extLst>
                    <a:ext uri="{9D8B030D-6E8A-4147-A177-3AD203B41FA5}">
                      <a16:colId xmlns:a16="http://schemas.microsoft.com/office/drawing/2014/main" val="92973149"/>
                    </a:ext>
                  </a:extLst>
                </a:gridCol>
                <a:gridCol w="943374">
                  <a:extLst>
                    <a:ext uri="{9D8B030D-6E8A-4147-A177-3AD203B41FA5}">
                      <a16:colId xmlns:a16="http://schemas.microsoft.com/office/drawing/2014/main" val="3721666992"/>
                    </a:ext>
                  </a:extLst>
                </a:gridCol>
              </a:tblGrid>
              <a:tr h="334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Office = layout problems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Hybrid = unwanted visitor problems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</a:rPr>
                        <a:t>WFH = noise problem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178879951"/>
                  </a:ext>
                </a:extLst>
              </a:tr>
              <a:tr h="219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% Of People Out Of Entire Dataset [1]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3560147213"/>
                  </a:ext>
                </a:extLst>
              </a:tr>
              <a:tr h="334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% Of Employees who had issues in this cluster [2]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83.76%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78.00%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75.70%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2156076745"/>
                  </a:ext>
                </a:extLst>
              </a:tr>
              <a:tr h="334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Assumed - Mid Size Organization with 500 employees [3]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2934918567"/>
                  </a:ext>
                </a:extLst>
              </a:tr>
              <a:tr h="334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% of people in assumed organization that fall in this cluster [1]*[3] ---- [4]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4183088065"/>
                  </a:ext>
                </a:extLst>
              </a:tr>
              <a:tr h="334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% of people with layout problem in assumed organization [2]*[4] --- [5]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62.82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185.465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3279242269"/>
                  </a:ext>
                </a:extLst>
              </a:tr>
              <a:tr h="334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Mins lost Avg In a Week due to distraction [6]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53.3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136.8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2042015624"/>
                  </a:ext>
                </a:extLst>
              </a:tr>
              <a:tr h="334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Mins lost total in assumed organization [5]*[6] --- [7]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3348.306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19206.72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19288.36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2367613831"/>
                  </a:ext>
                </a:extLst>
              </a:tr>
              <a:tr h="1674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Hours lost total per week [7]/60 --- [8]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55.81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320.11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321.47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847064041"/>
                  </a:ext>
                </a:extLst>
              </a:tr>
              <a:tr h="5024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Assumed decrease in productive hours lost by implementing Workforce Copilot [9]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867691035"/>
                  </a:ext>
                </a:extLst>
              </a:tr>
              <a:tr h="334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Time Saved in Hrs Per Week [8]*[9] --- [10]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33.48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192.07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192.88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569744038"/>
                  </a:ext>
                </a:extLst>
              </a:tr>
              <a:tr h="334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Total Hours Saved In Organization SUM[10]-- [11]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418.43 Hrs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61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442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CEAE-24C4-804F-8B95-36A4AE1F2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E0E6E-6012-95AA-6E28-A46D08D83C5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42</a:t>
            </a:fld>
            <a:endParaRPr lang="en"/>
          </a:p>
        </p:txBody>
      </p:sp>
      <p:sp>
        <p:nvSpPr>
          <p:cNvPr id="3" name="Google Shape;407;p34">
            <a:extLst>
              <a:ext uri="{FF2B5EF4-FFF2-40B4-BE49-F238E27FC236}">
                <a16:creationId xmlns:a16="http://schemas.microsoft.com/office/drawing/2014/main" id="{1D669A99-522E-A4D9-A837-FBCBDA20D442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262098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>
                <a:solidFill>
                  <a:schemeClr val="accent2">
                    <a:lumMod val="10000"/>
                  </a:schemeClr>
                </a:solidFill>
              </a:rPr>
              <a:t>Recommendation Impact - Potential Increase in Satisfaction Calculation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41AC22-542C-CDA6-4796-94F4F869672A}"/>
              </a:ext>
            </a:extLst>
          </p:cNvPr>
          <p:cNvGraphicFramePr>
            <a:graphicFrameLocks noGrp="1"/>
          </p:cNvGraphicFramePr>
          <p:nvPr/>
        </p:nvGraphicFramePr>
        <p:xfrm>
          <a:off x="690758" y="842400"/>
          <a:ext cx="5299643" cy="4089601"/>
        </p:xfrm>
        <a:graphic>
          <a:graphicData uri="http://schemas.openxmlformats.org/drawingml/2006/table">
            <a:tbl>
              <a:tblPr>
                <a:tableStyleId>{3C5361E7-DA70-4391-9E19-CDB0772468EE}</a:tableStyleId>
              </a:tblPr>
              <a:tblGrid>
                <a:gridCol w="2033916">
                  <a:extLst>
                    <a:ext uri="{9D8B030D-6E8A-4147-A177-3AD203B41FA5}">
                      <a16:colId xmlns:a16="http://schemas.microsoft.com/office/drawing/2014/main" val="1681995243"/>
                    </a:ext>
                  </a:extLst>
                </a:gridCol>
                <a:gridCol w="1240064">
                  <a:extLst>
                    <a:ext uri="{9D8B030D-6E8A-4147-A177-3AD203B41FA5}">
                      <a16:colId xmlns:a16="http://schemas.microsoft.com/office/drawing/2014/main" val="672256412"/>
                    </a:ext>
                  </a:extLst>
                </a:gridCol>
                <a:gridCol w="803404">
                  <a:extLst>
                    <a:ext uri="{9D8B030D-6E8A-4147-A177-3AD203B41FA5}">
                      <a16:colId xmlns:a16="http://schemas.microsoft.com/office/drawing/2014/main" val="1657232568"/>
                    </a:ext>
                  </a:extLst>
                </a:gridCol>
                <a:gridCol w="716166">
                  <a:extLst>
                    <a:ext uri="{9D8B030D-6E8A-4147-A177-3AD203B41FA5}">
                      <a16:colId xmlns:a16="http://schemas.microsoft.com/office/drawing/2014/main" val="580352525"/>
                    </a:ext>
                  </a:extLst>
                </a:gridCol>
                <a:gridCol w="506093">
                  <a:extLst>
                    <a:ext uri="{9D8B030D-6E8A-4147-A177-3AD203B41FA5}">
                      <a16:colId xmlns:a16="http://schemas.microsoft.com/office/drawing/2014/main" val="338781871"/>
                    </a:ext>
                  </a:extLst>
                </a:gridCol>
              </a:tblGrid>
              <a:tr h="2266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Hybrid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Office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WFH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77252951"/>
                  </a:ext>
                </a:extLst>
              </a:tr>
              <a:tr h="4293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Group-1: </a:t>
                      </a:r>
                      <a:br>
                        <a:rPr lang="en-US" sz="900" b="1" u="none" strike="noStrike">
                          <a:effectLst/>
                        </a:rPr>
                      </a:br>
                      <a:r>
                        <a:rPr lang="en-US" sz="900" b="1" u="none" strike="noStrike">
                          <a:effectLst/>
                        </a:rPr>
                        <a:t>Collaboration Satisfaction* &gt; Avg(Collaboration Satisfaction) --- [1]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Avg. Collab_Satisfaction Rating --- 1.i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707637127"/>
                  </a:ext>
                </a:extLst>
              </a:tr>
              <a:tr h="4293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Count of Collab_Satsf_Rule Rating --- 1.ii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3340493126"/>
                  </a:ext>
                </a:extLst>
              </a:tr>
              <a:tr h="4293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Group-2:  </a:t>
                      </a:r>
                      <a:br>
                        <a:rPr lang="en-US" sz="900" b="1" u="none" strike="noStrike">
                          <a:effectLst/>
                        </a:rPr>
                      </a:br>
                      <a:r>
                        <a:rPr lang="en-US" sz="900" b="1" u="none" strike="noStrike">
                          <a:effectLst/>
                        </a:rPr>
                        <a:t>Collaboration Satisfaction* &lt; Avg(Collaboration Satisfaction) ---[2]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Avg. Collab_Satisfaction Rating -- 2.i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2129656186"/>
                  </a:ext>
                </a:extLst>
              </a:tr>
              <a:tr h="4293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Count of Collab_Satsf_Rule Rating --- 2.ii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3040976727"/>
                  </a:ext>
                </a:extLst>
              </a:tr>
              <a:tr h="4293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Employee Base Who  have below avg satsf SUM(2.ii)/(Sum(2.ii) + Sum(1.ii))*100 --- [3]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u="none" strike="noStrike">
                          <a:effectLst/>
                        </a:rPr>
                        <a:t>19%</a:t>
                      </a:r>
                      <a:endParaRPr lang="en-US" sz="1800"/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17123"/>
                  </a:ext>
                </a:extLst>
              </a:tr>
              <a:tr h="146353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705066"/>
                  </a:ext>
                </a:extLst>
              </a:tr>
              <a:tr h="42333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Potential Bump In Satisfaction Points by Implementing Recommendations in this cluster [1.i] - [2.i] --- [4]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3124843685"/>
                  </a:ext>
                </a:extLst>
              </a:tr>
              <a:tr h="28785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Potential Bump In Satisfaction % by Implementing Recommendations [4]/[2.i] --- [5]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3307437081"/>
                  </a:ext>
                </a:extLst>
              </a:tr>
              <a:tr h="4293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Potential Bump In Organization Satisfaction Points by Implementing Recommendations Overall 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Avg[4] --- [6]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u="none" strike="noStrike">
                          <a:effectLst/>
                        </a:rPr>
                        <a:t>1.57</a:t>
                      </a:r>
                      <a:endParaRPr lang="en-US" sz="1800"/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34246"/>
                  </a:ext>
                </a:extLst>
              </a:tr>
              <a:tr h="4293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Potential Bump In Organization Satisfaction % by Implementing Recommendations Overall 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Avg[5]--- [7]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u="none" strike="noStrike">
                          <a:effectLst/>
                        </a:rPr>
                        <a:t>57.95%</a:t>
                      </a:r>
                      <a:endParaRPr lang="en-US" sz="1800"/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723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6B82241-46EA-6468-A375-9C6426287C9E}"/>
              </a:ext>
            </a:extLst>
          </p:cNvPr>
          <p:cNvSpPr txBox="1"/>
          <p:nvPr/>
        </p:nvSpPr>
        <p:spPr>
          <a:xfrm>
            <a:off x="5990400" y="2063919"/>
            <a:ext cx="2901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*Collaboration Satisfaction = ([SATSF facilitate Office 2B </a:t>
            </a:r>
            <a:r>
              <a:rPr lang="en-US" sz="900" err="1"/>
              <a:t>inpersoncollab</a:t>
            </a:r>
            <a:r>
              <a:rPr lang="en-US" sz="900"/>
              <a:t>] + [SATSF facilitate Office 2A focus] + [SATSF facilitate Office 2C </a:t>
            </a:r>
            <a:r>
              <a:rPr lang="en-US" sz="900" err="1"/>
              <a:t>virtualcollab</a:t>
            </a:r>
            <a:r>
              <a:rPr lang="en-US" sz="900"/>
              <a:t>])/3</a:t>
            </a:r>
          </a:p>
        </p:txBody>
      </p:sp>
    </p:spTree>
    <p:extLst>
      <p:ext uri="{BB962C8B-B14F-4D97-AF65-F5344CB8AC3E}">
        <p14:creationId xmlns:p14="http://schemas.microsoft.com/office/powerpoint/2010/main" val="1037250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10857-35A4-1E70-5811-DC3390582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79B10DFB-031B-951C-1EFE-A07B697DD4D9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7522598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Miscellaneous - Office Layout Issues +Visitor Disturb+ Ease Of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CBB1A-2F72-CE0B-DF1F-EF07E422E3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AAD61E-040F-5651-0503-5E1BA44EA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250356"/>
              </p:ext>
            </p:extLst>
          </p:nvPr>
        </p:nvGraphicFramePr>
        <p:xfrm>
          <a:off x="659170" y="1380217"/>
          <a:ext cx="7813288" cy="2656840"/>
        </p:xfrm>
        <a:graphic>
          <a:graphicData uri="http://schemas.openxmlformats.org/drawingml/2006/table">
            <a:tbl>
              <a:tblPr firstRow="1" bandRow="1">
                <a:tableStyleId>{3C5361E7-DA70-4391-9E19-CDB0772468EE}</a:tableStyleId>
              </a:tblPr>
              <a:tblGrid>
                <a:gridCol w="1953322">
                  <a:extLst>
                    <a:ext uri="{9D8B030D-6E8A-4147-A177-3AD203B41FA5}">
                      <a16:colId xmlns:a16="http://schemas.microsoft.com/office/drawing/2014/main" val="1597674302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4245686690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2695754145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3185176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Distraction Metrics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Employees with Sats &lt; 3 (avg time lost)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Employees with Sats &gt;= 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Percent difference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5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OBSV_PreC_5A_lost_layout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53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41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-24%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21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OBSV_PreC_5B_lost_looking</a:t>
                      </a:r>
                      <a:endParaRPr 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81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42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-49%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84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OBSV_PreC_5D_lost_roomtech</a:t>
                      </a:r>
                      <a:endParaRPr 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33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27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-18%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31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OBSV_PreC_5E_lost_visitors</a:t>
                      </a:r>
                      <a:endParaRPr 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203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109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-46%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65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307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190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-38%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40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659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50A4F-D600-A27F-08DD-F41A601A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1436457A-335F-21D1-E670-75784726B83C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840894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Miscellaneous - Noise And Focus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CC94F-3219-4E68-8587-41383954A68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4D4485-44D4-A70A-39AA-DD6DC4376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506112"/>
              </p:ext>
            </p:extLst>
          </p:nvPr>
        </p:nvGraphicFramePr>
        <p:xfrm>
          <a:off x="659170" y="1682617"/>
          <a:ext cx="7813288" cy="914400"/>
        </p:xfrm>
        <a:graphic>
          <a:graphicData uri="http://schemas.openxmlformats.org/drawingml/2006/table">
            <a:tbl>
              <a:tblPr firstRow="1" bandRow="1">
                <a:tableStyleId>{3C5361E7-DA70-4391-9E19-CDB0772468EE}</a:tableStyleId>
              </a:tblPr>
              <a:tblGrid>
                <a:gridCol w="1953322">
                  <a:extLst>
                    <a:ext uri="{9D8B030D-6E8A-4147-A177-3AD203B41FA5}">
                      <a16:colId xmlns:a16="http://schemas.microsoft.com/office/drawing/2014/main" val="1597674302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4245686690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2695754145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3185176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Distraction Metrics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Employees with Sats &lt; 2.5 (avg time lost)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Employees with Sats &gt;= 2.5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Percent difference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155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Arial"/>
                          <a:cs typeface="Arial"/>
                          <a:sym typeface="Arial"/>
                        </a:rPr>
                        <a:t>OBSV_PreC_5F_lost_noise</a:t>
                      </a:r>
                      <a:endParaRPr 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142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49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-65%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2198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9D2E71E-AF70-4A5F-0456-A93C28F06443}"/>
              </a:ext>
            </a:extLst>
          </p:cNvPr>
          <p:cNvSpPr txBox="1"/>
          <p:nvPr/>
        </p:nvSpPr>
        <p:spPr>
          <a:xfrm>
            <a:off x="2378733" y="1051084"/>
            <a:ext cx="437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Moving from Dissatisfied to Satisfied</a:t>
            </a:r>
          </a:p>
          <a:p>
            <a:pPr algn="ctr"/>
            <a:r>
              <a:rPr lang="en-US">
                <a:latin typeface="Montserrat" panose="00000500000000000000" pitchFamily="2" charset="0"/>
              </a:rPr>
              <a:t>Expected Distraction Reduction</a:t>
            </a:r>
          </a:p>
        </p:txBody>
      </p:sp>
    </p:spTree>
    <p:extLst>
      <p:ext uri="{BB962C8B-B14F-4D97-AF65-F5344CB8AC3E}">
        <p14:creationId xmlns:p14="http://schemas.microsoft.com/office/powerpoint/2010/main" val="2112791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8A7D7-AB78-7ACB-2F5E-C1B22432A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D5BD3DD5-8377-BD7E-285C-36AE226BC716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840894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Recommendation Prioritization – Cubicles and Focus Rooms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4C163-E2B0-46B6-CEEA-8F94FD8FDB9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99A61-254A-BCEE-61AD-CAB7384EE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" t="1689" b="-1"/>
          <a:stretch/>
        </p:blipFill>
        <p:spPr>
          <a:xfrm>
            <a:off x="653458" y="1115709"/>
            <a:ext cx="3912795" cy="23258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C8774-D633-7DE4-4A65-F1092F710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66" y="1115709"/>
            <a:ext cx="3471390" cy="2325889"/>
          </a:xfrm>
          <a:prstGeom prst="rect">
            <a:avLst/>
          </a:prstGeom>
          <a:ln w="12700">
            <a:solidFill>
              <a:schemeClr val="accent2">
                <a:lumMod val="1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55C22D-B263-3EC2-E5A8-303707A725D9}"/>
              </a:ext>
            </a:extLst>
          </p:cNvPr>
          <p:cNvSpPr txBox="1"/>
          <p:nvPr/>
        </p:nvSpPr>
        <p:spPr>
          <a:xfrm>
            <a:off x="0" y="4891775"/>
            <a:ext cx="45191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hlinkClick r:id="rId5"/>
              </a:rPr>
              <a:t>https://www.fastcompany.com/90305213/the-hip-new-open-plan-office-trend-cubicles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6904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1CCED-2BC8-57E2-1741-3AD931704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77ECE744-35A5-2EAE-C97F-07BE1559F7F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28036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7ECE744-35A5-2EAE-C97F-07BE1559F7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50591FFA-0E08-D3AC-05A0-B921519E9337}"/>
              </a:ext>
            </a:extLst>
          </p:cNvPr>
          <p:cNvSpPr txBox="1">
            <a:spLocks/>
          </p:cNvSpPr>
          <p:nvPr/>
        </p:nvSpPr>
        <p:spPr>
          <a:xfrm>
            <a:off x="684001" y="36566"/>
            <a:ext cx="7538342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Collaborating effectively goes hand in hand with productivity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598DD-1FF3-6644-EE42-CF4FADED1D5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C1B886B-0592-E9C2-6130-92BA4EC97653}"/>
              </a:ext>
            </a:extLst>
          </p:cNvPr>
          <p:cNvCxnSpPr>
            <a:cxnSpLocks/>
          </p:cNvCxnSpPr>
          <p:nvPr/>
        </p:nvCxnSpPr>
        <p:spPr>
          <a:xfrm>
            <a:off x="1286650" y="4268372"/>
            <a:ext cx="324902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Work from home house with solid fill">
            <a:extLst>
              <a:ext uri="{FF2B5EF4-FFF2-40B4-BE49-F238E27FC236}">
                <a16:creationId xmlns:a16="http://schemas.microsoft.com/office/drawing/2014/main" id="{1D8091B8-5A3B-E0A1-F0C2-E07431A03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008" y="4092380"/>
            <a:ext cx="344906" cy="3449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3AA52A-57A4-254F-7644-5B72BE4EE095}"/>
              </a:ext>
            </a:extLst>
          </p:cNvPr>
          <p:cNvCxnSpPr>
            <a:cxnSpLocks/>
          </p:cNvCxnSpPr>
          <p:nvPr/>
        </p:nvCxnSpPr>
        <p:spPr>
          <a:xfrm flipV="1">
            <a:off x="1084461" y="1113305"/>
            <a:ext cx="0" cy="292735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uilding with solid fill">
            <a:extLst>
              <a:ext uri="{FF2B5EF4-FFF2-40B4-BE49-F238E27FC236}">
                <a16:creationId xmlns:a16="http://schemas.microsoft.com/office/drawing/2014/main" id="{B816862B-0AAE-9AD7-B8DD-D8EC712C99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65415" y="4092380"/>
            <a:ext cx="344906" cy="344906"/>
          </a:xfrm>
          <a:prstGeom prst="rect">
            <a:avLst/>
          </a:prstGeom>
        </p:spPr>
      </p:pic>
      <p:pic>
        <p:nvPicPr>
          <p:cNvPr id="17" name="Graphic 16" descr="Building with solid fill">
            <a:extLst>
              <a:ext uri="{FF2B5EF4-FFF2-40B4-BE49-F238E27FC236}">
                <a16:creationId xmlns:a16="http://schemas.microsoft.com/office/drawing/2014/main" id="{C4366CBF-0A2F-2446-6435-ACAE6758D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2008" y="768399"/>
            <a:ext cx="344906" cy="344906"/>
          </a:xfrm>
          <a:prstGeom prst="rect">
            <a:avLst/>
          </a:prstGeom>
        </p:spPr>
      </p:pic>
      <p:sp>
        <p:nvSpPr>
          <p:cNvPr id="91" name="5-Point Star 2">
            <a:extLst>
              <a:ext uri="{FF2B5EF4-FFF2-40B4-BE49-F238E27FC236}">
                <a16:creationId xmlns:a16="http://schemas.microsoft.com/office/drawing/2014/main" id="{0F7157FC-BE20-6BE0-907C-9150E69AECFB}"/>
              </a:ext>
            </a:extLst>
          </p:cNvPr>
          <p:cNvSpPr>
            <a:spLocks noChangeAspect="1"/>
          </p:cNvSpPr>
          <p:nvPr/>
        </p:nvSpPr>
        <p:spPr bwMode="auto">
          <a:xfrm>
            <a:off x="6700701" y="2125979"/>
            <a:ext cx="1252157" cy="1252157"/>
          </a:xfrm>
          <a:prstGeom prst="star5">
            <a:avLst>
              <a:gd name="adj" fmla="val 22672"/>
              <a:gd name="hf" fmla="val 105146"/>
              <a:gd name="vf" fmla="val 110557"/>
            </a:avLst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0" tIns="0" rIns="0" bIns="0" anchor="ctr"/>
          <a:lstStyle/>
          <a:p>
            <a:pPr algn="ctr" eaLnBrk="1" hangingPunct="1">
              <a:defRPr/>
            </a:pPr>
            <a:endParaRPr lang="en-US" sz="1200" b="0">
              <a:solidFill>
                <a:schemeClr val="tx1">
                  <a:lumMod val="75000"/>
                  <a:lumOff val="25000"/>
                </a:schemeClr>
              </a:solidFill>
              <a:cs typeface="Arial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66D0D806-4BE9-2331-603A-C3541D86E734}"/>
              </a:ext>
            </a:extLst>
          </p:cNvPr>
          <p:cNvSpPr/>
          <p:nvPr/>
        </p:nvSpPr>
        <p:spPr>
          <a:xfrm>
            <a:off x="7086600" y="2564130"/>
            <a:ext cx="487680" cy="49149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9" name="Graphic 98" descr="Handshake with solid fill">
            <a:extLst>
              <a:ext uri="{FF2B5EF4-FFF2-40B4-BE49-F238E27FC236}">
                <a16:creationId xmlns:a16="http://schemas.microsoft.com/office/drawing/2014/main" id="{FE43885F-0CAF-8271-FBD0-813370D507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8980" y="2586990"/>
            <a:ext cx="523220" cy="523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C520B6F2-28E0-8211-3BC2-6E1BF7DD3B30}"/>
              </a:ext>
            </a:extLst>
          </p:cNvPr>
          <p:cNvSpPr txBox="1"/>
          <p:nvPr/>
        </p:nvSpPr>
        <p:spPr>
          <a:xfrm>
            <a:off x="6531824" y="1637717"/>
            <a:ext cx="152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Colleague Access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08B330C-3E0F-0B1B-FD0A-41CBC2563BB7}"/>
              </a:ext>
            </a:extLst>
          </p:cNvPr>
          <p:cNvSpPr txBox="1"/>
          <p:nvPr/>
        </p:nvSpPr>
        <p:spPr>
          <a:xfrm>
            <a:off x="7278214" y="3351972"/>
            <a:ext cx="152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Client Engagement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1E5844F-12E4-DB39-6D68-D2ED41F4DA35}"/>
              </a:ext>
            </a:extLst>
          </p:cNvPr>
          <p:cNvSpPr txBox="1"/>
          <p:nvPr/>
        </p:nvSpPr>
        <p:spPr>
          <a:xfrm>
            <a:off x="5452204" y="2383962"/>
            <a:ext cx="152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Manager Interaction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D3E8E22-2D05-FE93-F225-EDFD24EAB586}"/>
              </a:ext>
            </a:extLst>
          </p:cNvPr>
          <p:cNvSpPr txBox="1"/>
          <p:nvPr/>
        </p:nvSpPr>
        <p:spPr>
          <a:xfrm>
            <a:off x="5908792" y="3351336"/>
            <a:ext cx="152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Social </a:t>
            </a:r>
            <a:b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Events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DC4B909-426D-59EE-1AC9-45A3CAF041C9}"/>
              </a:ext>
            </a:extLst>
          </p:cNvPr>
          <p:cNvSpPr txBox="1"/>
          <p:nvPr/>
        </p:nvSpPr>
        <p:spPr>
          <a:xfrm>
            <a:off x="7616285" y="2383962"/>
            <a:ext cx="152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Team</a:t>
            </a:r>
          </a:p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Meetings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E7A66E61-F6BB-FB5E-CC4A-3922DE9260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87675" y="1598714"/>
            <a:ext cx="1307839" cy="4590411"/>
          </a:xfrm>
          <a:prstGeom prst="bentConnector4">
            <a:avLst>
              <a:gd name="adj1" fmla="val -12485"/>
              <a:gd name="adj2" fmla="val 99907"/>
            </a:avLst>
          </a:prstGeom>
          <a:ln w="12700"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E8250EE-DC05-D19F-3E63-0DBEA477129A}"/>
              </a:ext>
            </a:extLst>
          </p:cNvPr>
          <p:cNvSpPr txBox="1"/>
          <p:nvPr/>
        </p:nvSpPr>
        <p:spPr>
          <a:xfrm>
            <a:off x="0" y="4835579"/>
            <a:ext cx="8602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1. Average of Perceived Ability to Focus, Create, and Innovate; 0 = Home Preferred, 5 = Office Preferred</a:t>
            </a:r>
          </a:p>
          <a:p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2. Average of Perceived Ability for Colleague Access, Team Meetings Participation, Client Engagement, Social Events, and Manager Interaction; 0 = Home Preferred, 5 = Office Preferred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A534E24-5F36-30AB-20FA-2904B9ACA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6581565"/>
              </p:ext>
            </p:extLst>
          </p:nvPr>
        </p:nvGraphicFramePr>
        <p:xfrm>
          <a:off x="820587" y="1054189"/>
          <a:ext cx="3851607" cy="349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  <p:extLst>
      <p:ext uri="{BB962C8B-B14F-4D97-AF65-F5344CB8AC3E}">
        <p14:creationId xmlns:p14="http://schemas.microsoft.com/office/powerpoint/2010/main" val="3727832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A1BA2-1632-06EE-AAED-D72DF6C1E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CDC29F31-3242-64EB-8BDD-FB19163311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2749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532" imgH="530" progId="TCLayout.ActiveDocument.1">
                  <p:embed/>
                </p:oleObj>
              </mc:Choice>
              <mc:Fallback>
                <p:oleObj name="think-cell Slide" r:id="rId23" imgW="532" imgH="53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DC29F31-3242-64EB-8BDD-FB19163311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1" name="Group 470">
            <a:extLst>
              <a:ext uri="{FF2B5EF4-FFF2-40B4-BE49-F238E27FC236}">
                <a16:creationId xmlns:a16="http://schemas.microsoft.com/office/drawing/2014/main" id="{A2984588-3569-F125-0AEA-B33A9E1B852B}"/>
              </a:ext>
            </a:extLst>
          </p:cNvPr>
          <p:cNvGrpSpPr/>
          <p:nvPr/>
        </p:nvGrpSpPr>
        <p:grpSpPr>
          <a:xfrm>
            <a:off x="1776041" y="841538"/>
            <a:ext cx="5608336" cy="3398922"/>
            <a:chOff x="1776041" y="841538"/>
            <a:chExt cx="5608336" cy="339892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E468789-DE18-6898-F0AE-4783FC7A3E0E}"/>
                </a:ext>
              </a:extLst>
            </p:cNvPr>
            <p:cNvSpPr/>
            <p:nvPr/>
          </p:nvSpPr>
          <p:spPr>
            <a:xfrm>
              <a:off x="1790012" y="1244261"/>
              <a:ext cx="2090545" cy="29961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tx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824B4B-84DE-003E-3914-891A91413982}"/>
                </a:ext>
              </a:extLst>
            </p:cNvPr>
            <p:cNvSpPr txBox="1"/>
            <p:nvPr/>
          </p:nvSpPr>
          <p:spPr>
            <a:xfrm>
              <a:off x="1776041" y="1257300"/>
              <a:ext cx="2203450" cy="369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  <a:t>Lost</a:t>
              </a:r>
              <a:r>
                <a:rPr lang="en-US" sz="900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  <a:t>less time</a:t>
              </a:r>
              <a:r>
                <a:rPr lang="en-US" sz="900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  <a:t> at the office due to distractions pre-covid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0C7C1C0-B924-A5E4-A1DF-74F110E3B0B1}"/>
                </a:ext>
              </a:extLst>
            </p:cNvPr>
            <p:cNvSpPr/>
            <p:nvPr/>
          </p:nvSpPr>
          <p:spPr>
            <a:xfrm>
              <a:off x="4117663" y="1244261"/>
              <a:ext cx="3266713" cy="2996199"/>
            </a:xfrm>
            <a:prstGeom prst="rect">
              <a:avLst/>
            </a:prstGeom>
            <a:solidFill>
              <a:srgbClr val="FDDBDB">
                <a:alpha val="49804"/>
              </a:srgbClr>
            </a:solidFill>
            <a:ln w="12700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5A0CCAF-736C-B728-67C7-0F4B111D1122}"/>
                </a:ext>
              </a:extLst>
            </p:cNvPr>
            <p:cNvSpPr txBox="1"/>
            <p:nvPr/>
          </p:nvSpPr>
          <p:spPr>
            <a:xfrm>
              <a:off x="4117663" y="1255713"/>
              <a:ext cx="3266714" cy="368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  <a:t>Lost</a:t>
              </a:r>
              <a:r>
                <a:rPr lang="en-US" sz="900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900" b="1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  <a:t>more time</a:t>
              </a:r>
              <a:r>
                <a:rPr lang="en-US" sz="900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  <a:t> at the office due to distractions </a:t>
              </a:r>
              <a:br>
                <a:rPr lang="en-US" sz="900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900">
                  <a:solidFill>
                    <a:schemeClr val="bg2">
                      <a:lumMod val="50000"/>
                    </a:schemeClr>
                  </a:solidFill>
                  <a:latin typeface="Montserrat" panose="00000500000000000000" pitchFamily="2" charset="0"/>
                </a:rPr>
                <a:t>pre-covid</a:t>
              </a:r>
            </a:p>
          </p:txBody>
        </p:sp>
        <p:grpSp>
          <p:nvGrpSpPr>
            <p:cNvPr id="467" name="Group 466">
              <a:extLst>
                <a:ext uri="{FF2B5EF4-FFF2-40B4-BE49-F238E27FC236}">
                  <a16:creationId xmlns:a16="http://schemas.microsoft.com/office/drawing/2014/main" id="{BAB7F8C0-1F10-AA85-A4F0-7E2B6612222E}"/>
                </a:ext>
              </a:extLst>
            </p:cNvPr>
            <p:cNvGrpSpPr/>
            <p:nvPr/>
          </p:nvGrpSpPr>
          <p:grpSpPr>
            <a:xfrm>
              <a:off x="2841634" y="841538"/>
              <a:ext cx="2915735" cy="409074"/>
              <a:chOff x="2841634" y="841538"/>
              <a:chExt cx="2915735" cy="409074"/>
            </a:xfrm>
          </p:grpSpPr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C0EB64D3-4FE5-9479-810A-FBA69E42A722}"/>
                  </a:ext>
                </a:extLst>
              </p:cNvPr>
              <p:cNvCxnSpPr>
                <a:cxnSpLocks/>
                <a:stCxn id="36" idx="0"/>
                <a:endCxn id="49" idx="0"/>
              </p:cNvCxnSpPr>
              <p:nvPr/>
            </p:nvCxnSpPr>
            <p:spPr>
              <a:xfrm rot="5400000" flipH="1" flipV="1">
                <a:off x="4293152" y="-213606"/>
                <a:ext cx="12700" cy="2915735"/>
              </a:xfrm>
              <a:prstGeom prst="bentConnector3">
                <a:avLst>
                  <a:gd name="adj1" fmla="val 1800000"/>
                </a:avLst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F13D1123-3D56-19D8-A639-CCA17A045BE4}"/>
                  </a:ext>
                </a:extLst>
              </p:cNvPr>
              <p:cNvSpPr/>
              <p:nvPr/>
            </p:nvSpPr>
            <p:spPr>
              <a:xfrm>
                <a:off x="3816736" y="841538"/>
                <a:ext cx="967448" cy="349202"/>
              </a:xfrm>
              <a:prstGeom prst="ellipse">
                <a:avLst/>
              </a:prstGeom>
              <a:solidFill>
                <a:schemeClr val="bg1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+70 min</a:t>
                </a:r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8089A-13F5-EE32-213C-E612F2392DE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6</a:t>
            </a:fld>
            <a:endParaRPr lang="en"/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8D9B6A19-F3D0-289B-56F4-DF7ED580D159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17228132"/>
              </p:ext>
            </p:extLst>
          </p:nvPr>
        </p:nvGraphicFramePr>
        <p:xfrm>
          <a:off x="1206500" y="1508125"/>
          <a:ext cx="6389688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399" name="Google Shape;7;p1">
            <a:extLst>
              <a:ext uri="{FF2B5EF4-FFF2-40B4-BE49-F238E27FC236}">
                <a16:creationId xmlns:a16="http://schemas.microsoft.com/office/drawing/2014/main" id="{B5357EB5-27CC-380B-F0D4-0F1B70AC81CD}"/>
              </a:ext>
            </a:extLst>
          </p:cNvPr>
          <p:cNvSpPr txBox="1"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7661275" y="3846513"/>
            <a:ext cx="1131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100" kern="120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t>WFH </a:t>
            </a:r>
            <a:br>
              <a:rPr lang="en-US" altLang="en-US" sz="1100" kern="120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</a:br>
            <a:r>
              <a:rPr lang="en-US" altLang="en-US" sz="1100" kern="120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t>Preference </a:t>
            </a:r>
            <a:r>
              <a:rPr lang="en-US" sz="1100" kern="120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t>Rate</a:t>
            </a:r>
          </a:p>
        </p:txBody>
      </p:sp>
      <p:sp>
        <p:nvSpPr>
          <p:cNvPr id="17" name="Google Shape;7;p1">
            <a:extLst>
              <a:ext uri="{FF2B5EF4-FFF2-40B4-BE49-F238E27FC236}">
                <a16:creationId xmlns:a16="http://schemas.microsoft.com/office/drawing/2014/main" id="{5545B320-36E5-8642-128E-5EEC1E134201}"/>
              </a:ext>
            </a:extLst>
          </p:cNvPr>
          <p:cNvSpPr txBox="1"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830263" y="1843088"/>
            <a:ext cx="336550" cy="208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vert270" wrap="non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defRPr sz="1330" b="0" i="0" u="none" strike="noStrike" kern="1200" baseline="0">
                <a:solidFill>
                  <a:srgbClr val="B2D190">
                    <a:lumMod val="50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100">
                <a:solidFill>
                  <a:srgbClr val="808080"/>
                </a:solidFill>
                <a:latin typeface="Montserrat" panose="00000500000000000000" pitchFamily="2" charset="0"/>
                <a:sym typeface="Montserrat" panose="00000500000000000000" pitchFamily="2" charset="0"/>
              </a:rPr>
              <a:t>Time Loss Due to Distractions</a:t>
            </a:r>
          </a:p>
          <a:p>
            <a:pPr algn="ctr" rtl="0">
              <a:defRPr sz="1330" b="0" i="0" u="none" strike="noStrike" kern="1200" baseline="0">
                <a:solidFill>
                  <a:srgbClr val="B2D190">
                    <a:lumMod val="50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100">
                <a:solidFill>
                  <a:srgbClr val="808080"/>
                </a:solidFill>
                <a:latin typeface="Montserrat" panose="00000500000000000000" pitchFamily="2" charset="0"/>
                <a:sym typeface="Montserrat" panose="00000500000000000000" pitchFamily="2" charset="0"/>
              </a:rPr>
              <a:t>(Minute/Week)</a:t>
            </a:r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A71891D7-78D6-CEA7-3E7D-715587EBDFF7}"/>
              </a:ext>
            </a:extLst>
          </p:cNvPr>
          <p:cNvSpPr txBox="1"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2063751" y="4059238"/>
            <a:ext cx="42862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0F592063-3954-4710-8A29-B22EB2DEF820}" type="datetime'''''''''''''''0-20''''''%''''''''''''''''''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0-20%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6" name="Google Shape;7;p1">
            <a:extLst>
              <a:ext uri="{FF2B5EF4-FFF2-40B4-BE49-F238E27FC236}">
                <a16:creationId xmlns:a16="http://schemas.microsoft.com/office/drawing/2014/main" id="{26F26D5C-3150-E418-7CD1-8567B02B245A}"/>
              </a:ext>
            </a:extLst>
          </p:cNvPr>
          <p:cNvSpPr txBox="1"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3182938" y="4059238"/>
            <a:ext cx="51752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7EBF563D-5DD1-49EB-8640-D4C2E48056F0}" type="datetime'''''''''''''2''''''''''''''''''''''''0-4''''0''''%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20-40%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9" name="Google Shape;7;p1">
            <a:extLst>
              <a:ext uri="{FF2B5EF4-FFF2-40B4-BE49-F238E27FC236}">
                <a16:creationId xmlns:a16="http://schemas.microsoft.com/office/drawing/2014/main" id="{7E811504-567E-7C94-3BFF-FD65BAC20B65}"/>
              </a:ext>
            </a:extLst>
          </p:cNvPr>
          <p:cNvSpPr txBox="1"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4343400" y="4059238"/>
            <a:ext cx="522288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A0001784-F867-4FFC-89CE-30C3CFB7274B}" type="datetime'''''''''4''0''''''''-''''''''''60''''''''''''''''''''''%''''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40-60%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3" name="Google Shape;7;p1">
            <a:extLst>
              <a:ext uri="{FF2B5EF4-FFF2-40B4-BE49-F238E27FC236}">
                <a16:creationId xmlns:a16="http://schemas.microsoft.com/office/drawing/2014/main" id="{9706CAFC-25CD-BC69-6FD0-4A83F2981C28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5508626" y="4059238"/>
            <a:ext cx="519113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AEEE29F7-2F24-486B-80DA-6941F2A6E79E}" type="datetime'''''''''''''''6''''''0''''-''''''''''80''''''''''''''''''%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60-80%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9" name="Google Shape;7;p1">
            <a:extLst>
              <a:ext uri="{FF2B5EF4-FFF2-40B4-BE49-F238E27FC236}">
                <a16:creationId xmlns:a16="http://schemas.microsoft.com/office/drawing/2014/main" id="{C93C1CCE-2AE7-045C-A1A8-0364B85F0498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643689" y="4059238"/>
            <a:ext cx="57467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A6568A5-6876-4FA2-80F3-7050CC7CA3B0}" type="datetime'''80''''-''''''''''''''''''''100%'''''''''''''''''''''''''">
              <a:rPr lang="en-US" altLang="en-US" sz="105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80-100%</a:t>
            </a:fld>
            <a:endParaRPr lang="en-US" sz="105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41" name="Google Shape;7;p1">
            <a:extLst>
              <a:ext uri="{FF2B5EF4-FFF2-40B4-BE49-F238E27FC236}">
                <a16:creationId xmlns:a16="http://schemas.microsoft.com/office/drawing/2014/main" id="{3F90E4B5-AB9E-9BA8-E73E-6C576EBDF3C1}"/>
              </a:ext>
            </a:extLst>
          </p:cNvPr>
          <p:cNvSpPr txBox="1"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2146300" y="2255838"/>
            <a:ext cx="263525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0638" tIns="0" rIns="20638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A9949D9-5733-43CF-9C55-F0E8708D734D}" type="datetime'''''''''2''''1''''0'''">
              <a:rPr lang="en-US" altLang="en-US" sz="1100" kern="1200" smtClean="0"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210</a:t>
            </a:fld>
            <a:endParaRPr lang="en-US" sz="1100" kern="1200"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4" name="Google Shape;7;p1">
            <a:extLst>
              <a:ext uri="{FF2B5EF4-FFF2-40B4-BE49-F238E27FC236}">
                <a16:creationId xmlns:a16="http://schemas.microsoft.com/office/drawing/2014/main" id="{154F54FC-2C44-61CC-D939-42D784E04FBC}"/>
              </a:ext>
            </a:extLst>
          </p:cNvPr>
          <p:cNvSpPr txBox="1"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3308350" y="2414588"/>
            <a:ext cx="26670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0638" tIns="0" rIns="20638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34DB874-BA90-43B9-B146-AC0D7C0DF054}" type="datetime'''''''''1''''''''''8''''''''''''''9'''''">
              <a:rPr lang="en-US" altLang="en-US" sz="1100" kern="1200" smtClean="0"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189</a:t>
            </a:fld>
            <a:endParaRPr lang="en-US" sz="1100" kern="1200"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8" name="Google Shape;7;p1">
            <a:extLst>
              <a:ext uri="{FF2B5EF4-FFF2-40B4-BE49-F238E27FC236}">
                <a16:creationId xmlns:a16="http://schemas.microsoft.com/office/drawing/2014/main" id="{F832848D-3329-3D57-0706-440140263FA6}"/>
              </a:ext>
            </a:extLst>
          </p:cNvPr>
          <p:cNvSpPr txBox="1"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4452938" y="1728788"/>
            <a:ext cx="301625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0638" tIns="0" rIns="20638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0092740-E0E4-480E-8A99-77C8206459A9}" type="datetime'''''''''''''''''''''''''''''''2''''''''''''80'''''''''''''">
              <a:rPr lang="en-US" altLang="en-US" sz="1100" kern="1200" smtClean="0"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280</a:t>
            </a:fld>
            <a:endParaRPr lang="en-US" sz="1100" kern="1200"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11" name="Google Shape;7;p1">
            <a:extLst>
              <a:ext uri="{FF2B5EF4-FFF2-40B4-BE49-F238E27FC236}">
                <a16:creationId xmlns:a16="http://schemas.microsoft.com/office/drawing/2014/main" id="{7883BA73-0B4F-A9A7-D40E-BB3D4E8779C1}"/>
              </a:ext>
            </a:extLst>
          </p:cNvPr>
          <p:cNvSpPr txBox="1"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5624513" y="1909763"/>
            <a:ext cx="28575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0638" tIns="0" rIns="20638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EE59D30-7687-4DC6-9143-86707FB93FFB}" type="datetime'''''''''''2''''''''56'''''''''''''''''''''''''''''''''''">
              <a:rPr lang="en-US" altLang="en-US" sz="1100" kern="1200" smtClean="0"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256</a:t>
            </a:fld>
            <a:endParaRPr lang="en-US" sz="1100" kern="1200"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17" name="Google Shape;7;p1">
            <a:extLst>
              <a:ext uri="{FF2B5EF4-FFF2-40B4-BE49-F238E27FC236}">
                <a16:creationId xmlns:a16="http://schemas.microsoft.com/office/drawing/2014/main" id="{F87F079A-6A56-B6A3-8765-91D0462338AA}"/>
              </a:ext>
            </a:extLst>
          </p:cNvPr>
          <p:cNvSpPr txBox="1"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6783388" y="1773238"/>
            <a:ext cx="295275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0638" tIns="0" rIns="20638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A30040D-850C-48D2-804A-689D5B37B7DC}" type="datetime'''''''2''7''''''''''''''''''4'''''''''''''''''''''''">
              <a:rPr lang="en-US" altLang="en-US" sz="1100" kern="1200" smtClean="0"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274</a:t>
            </a:fld>
            <a:endParaRPr lang="en-US" sz="1100" kern="1200"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EF3C98C-34C1-A537-43BD-688A7F6AEF94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7683500" y="1306513"/>
            <a:ext cx="187325" cy="139700"/>
          </a:xfrm>
          <a:prstGeom prst="rect">
            <a:avLst/>
          </a:prstGeom>
          <a:solidFill>
            <a:srgbClr val="9DB1C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9C2E2A4-3AD5-B7C2-79B0-7AEFD355465A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7683500" y="1517650"/>
            <a:ext cx="187325" cy="139700"/>
          </a:xfrm>
          <a:prstGeom prst="rect">
            <a:avLst/>
          </a:prstGeom>
          <a:solidFill>
            <a:srgbClr val="6F8DB9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05BAC58-C9A3-F37F-D775-BA3984CC2A04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7683500" y="1889125"/>
            <a:ext cx="187325" cy="139700"/>
          </a:xfrm>
          <a:prstGeom prst="rect">
            <a:avLst/>
          </a:prstGeom>
          <a:solidFill>
            <a:srgbClr val="364D6E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7;p1">
            <a:extLst>
              <a:ext uri="{FF2B5EF4-FFF2-40B4-BE49-F238E27FC236}">
                <a16:creationId xmlns:a16="http://schemas.microsoft.com/office/drawing/2014/main" id="{93F8D79D-C0FC-49AB-36FD-C8F9BFE29AD1}"/>
              </a:ext>
            </a:extLst>
          </p:cNvPr>
          <p:cNvSpPr txBox="1"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7921625" y="1301750"/>
            <a:ext cx="900113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FC576F4-863F-4D20-8699-4EB7CDF4B4F9}" type="datetime'''''L''''a''y''''''o''u''''t'''''''' ''''I''''ssu''e''s''''''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Layout Issues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62" name="Google Shape;7;p1">
            <a:extLst>
              <a:ext uri="{FF2B5EF4-FFF2-40B4-BE49-F238E27FC236}">
                <a16:creationId xmlns:a16="http://schemas.microsoft.com/office/drawing/2014/main" id="{51A3DDF7-4415-C8A7-94B9-1A325F8FC786}"/>
              </a:ext>
            </a:extLst>
          </p:cNvPr>
          <p:cNvSpPr txBox="1"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7921625" y="1512888"/>
            <a:ext cx="8905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050" kern="120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t>Noise </a:t>
            </a:r>
            <a:br>
              <a:rPr lang="en-US" altLang="en-US" sz="1050" kern="120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</a:br>
            <a:r>
              <a:rPr lang="en-US" altLang="en-US" sz="1050" kern="120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t>Disturbances</a:t>
            </a:r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61" name="Google Shape;7;p1">
            <a:extLst>
              <a:ext uri="{FF2B5EF4-FFF2-40B4-BE49-F238E27FC236}">
                <a16:creationId xmlns:a16="http://schemas.microsoft.com/office/drawing/2014/main" id="{BD2DE669-C42B-8A9B-4AA4-7D1F9B16AB2B}"/>
              </a:ext>
            </a:extLst>
          </p:cNvPr>
          <p:cNvSpPr txBox="1"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7921625" y="1884363"/>
            <a:ext cx="8255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050" kern="120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Visitor </a:t>
            </a:r>
            <a:br>
              <a:rPr lang="en-US" altLang="en-US" sz="1050" kern="120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</a:br>
            <a:r>
              <a:rPr lang="en-US" altLang="en-US" sz="1050" kern="120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Disturbance</a:t>
            </a:r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91" name="Google Shape;407;p34">
            <a:extLst>
              <a:ext uri="{FF2B5EF4-FFF2-40B4-BE49-F238E27FC236}">
                <a16:creationId xmlns:a16="http://schemas.microsoft.com/office/drawing/2014/main" id="{34BB9F23-193F-C28B-7967-E5246F9D0198}"/>
              </a:ext>
            </a:extLst>
          </p:cNvPr>
          <p:cNvSpPr txBox="1">
            <a:spLocks/>
          </p:cNvSpPr>
          <p:nvPr/>
        </p:nvSpPr>
        <p:spPr>
          <a:xfrm>
            <a:off x="691200" y="36566"/>
            <a:ext cx="7516800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Employees that prefer to work from home lost ~70 mins more on average due to office distractions pre-covid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58987-0617-150F-A31B-6445F3C8EE71}"/>
              </a:ext>
            </a:extLst>
          </p:cNvPr>
          <p:cNvSpPr txBox="1"/>
          <p:nvPr/>
        </p:nvSpPr>
        <p:spPr>
          <a:xfrm>
            <a:off x="-1988" y="4943445"/>
            <a:ext cx="86029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1. Average of Perceived Ability to Focus, Create, and Innovate; 0 = Home Preferred, 5 = Office Preferred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41BF7-9F51-43BD-CED3-4CE3116485B2}"/>
              </a:ext>
            </a:extLst>
          </p:cNvPr>
          <p:cNvSpPr txBox="1"/>
          <p:nvPr/>
        </p:nvSpPr>
        <p:spPr>
          <a:xfrm>
            <a:off x="1837434" y="4420420"/>
            <a:ext cx="2397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Feel More Productive at Office </a:t>
            </a:r>
            <a:r>
              <a:rPr lang="en-US" sz="11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F5990-012D-78C3-68E4-9ECD069F3074}"/>
              </a:ext>
            </a:extLst>
          </p:cNvPr>
          <p:cNvSpPr txBox="1"/>
          <p:nvPr/>
        </p:nvSpPr>
        <p:spPr>
          <a:xfrm>
            <a:off x="4971911" y="4408309"/>
            <a:ext cx="24350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Feel More Productive at Home </a:t>
            </a:r>
            <a:r>
              <a:rPr lang="en-US" sz="11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5D3ECE-9F5B-2E09-1779-0442A4E16589}"/>
              </a:ext>
            </a:extLst>
          </p:cNvPr>
          <p:cNvCxnSpPr>
            <a:cxnSpLocks/>
          </p:cNvCxnSpPr>
          <p:nvPr/>
        </p:nvCxnSpPr>
        <p:spPr>
          <a:xfrm flipH="1">
            <a:off x="1790012" y="4406400"/>
            <a:ext cx="2507744" cy="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4CAD0C-5D7C-40CE-3CF6-BF1A974A4340}"/>
              </a:ext>
            </a:extLst>
          </p:cNvPr>
          <p:cNvCxnSpPr>
            <a:cxnSpLocks/>
          </p:cNvCxnSpPr>
          <p:nvPr/>
        </p:nvCxnSpPr>
        <p:spPr>
          <a:xfrm>
            <a:off x="4869463" y="4406400"/>
            <a:ext cx="2507744" cy="0"/>
          </a:xfrm>
          <a:prstGeom prst="straightConnector1">
            <a:avLst/>
          </a:prstGeom>
          <a:ln w="1270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3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2D7A6-347C-CADA-87F8-EE72BCFCD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A44ADB25-A205-EF41-7CA9-BE85B39023E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1818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1" imgW="532" imgH="530" progId="TCLayout.ActiveDocument.1">
                  <p:embed/>
                </p:oleObj>
              </mc:Choice>
              <mc:Fallback>
                <p:oleObj name="think-cell Slide" r:id="rId51" imgW="532" imgH="53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44ADB25-A205-EF41-7CA9-BE85B39023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" name="Rectangle 456">
            <a:extLst>
              <a:ext uri="{FF2B5EF4-FFF2-40B4-BE49-F238E27FC236}">
                <a16:creationId xmlns:a16="http://schemas.microsoft.com/office/drawing/2014/main" id="{F98B4D4B-3D79-1180-D3B1-0A0F70555BFD}"/>
              </a:ext>
            </a:extLst>
          </p:cNvPr>
          <p:cNvSpPr/>
          <p:nvPr/>
        </p:nvSpPr>
        <p:spPr>
          <a:xfrm>
            <a:off x="7915275" y="2832100"/>
            <a:ext cx="674688" cy="1744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BA520F-E238-0981-BA09-243DF75972B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7</a:t>
            </a:fld>
            <a:endParaRPr lang="en"/>
          </a:p>
        </p:txBody>
      </p:sp>
      <p:sp>
        <p:nvSpPr>
          <p:cNvPr id="3" name="Google Shape;407;p34">
            <a:extLst>
              <a:ext uri="{FF2B5EF4-FFF2-40B4-BE49-F238E27FC236}">
                <a16:creationId xmlns:a16="http://schemas.microsoft.com/office/drawing/2014/main" id="{FD4F3DB7-DFEF-93EE-E935-5CA3CDD5C51C}"/>
              </a:ext>
            </a:extLst>
          </p:cNvPr>
          <p:cNvSpPr txBox="1">
            <a:spLocks/>
          </p:cNvSpPr>
          <p:nvPr/>
        </p:nvSpPr>
        <p:spPr>
          <a:xfrm>
            <a:off x="674688" y="36566"/>
            <a:ext cx="7562112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Employees that prefer working from home do not feel office involvement is important</a:t>
            </a:r>
          </a:p>
        </p:txBody>
      </p:sp>
      <p:graphicFrame>
        <p:nvGraphicFramePr>
          <p:cNvPr id="562" name="Chart 561">
            <a:extLst>
              <a:ext uri="{FF2B5EF4-FFF2-40B4-BE49-F238E27FC236}">
                <a16:creationId xmlns:a16="http://schemas.microsoft.com/office/drawing/2014/main" id="{867AB7AB-CCF8-DC20-E04C-74BB9B27F340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6827007"/>
              </p:ext>
            </p:extLst>
          </p:nvPr>
        </p:nvGraphicFramePr>
        <p:xfrm>
          <a:off x="4046538" y="1836738"/>
          <a:ext cx="4751387" cy="242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3"/>
          </a:graphicData>
        </a:graphic>
      </p:graphicFrame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87C1807F-9318-A34B-77EB-AE2F3A168C7E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 flipH="1">
            <a:off x="4083050" y="2727325"/>
            <a:ext cx="46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C52958A2-87DC-40B4-65CF-E138FAD27764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 flipH="1">
            <a:off x="4083050" y="4183063"/>
            <a:ext cx="46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CDA92705-880F-EA61-8789-8C6070AE0307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 flipH="1">
            <a:off x="4083050" y="3535363"/>
            <a:ext cx="46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5F579B84-3947-3A27-E6B7-191AA5A6E067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 flipH="1">
            <a:off x="4083050" y="3265488"/>
            <a:ext cx="46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1C639B58-7680-9C41-F897-CB7A91525F28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 flipH="1">
            <a:off x="4083050" y="2997200"/>
            <a:ext cx="46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73BCCD5D-6D9C-DB3D-5CCE-AC3DEBA13BDD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 flipH="1">
            <a:off x="4083050" y="2457450"/>
            <a:ext cx="46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C4900F05-C283-666C-1BF1-0B82BDDA9547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 flipH="1">
            <a:off x="4083050" y="2189163"/>
            <a:ext cx="46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FADBF30F-3FD9-9118-5062-465B7D7D8039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 flipH="1">
            <a:off x="4083050" y="1919288"/>
            <a:ext cx="46038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2" name="Google Shape;7;p1">
            <a:extLst>
              <a:ext uri="{FF2B5EF4-FFF2-40B4-BE49-F238E27FC236}">
                <a16:creationId xmlns:a16="http://schemas.microsoft.com/office/drawing/2014/main" id="{45DAB2E0-5C7C-897E-2EDB-8C5388CBFC78}"/>
              </a:ext>
            </a:extLst>
          </p:cNvPr>
          <p:cNvSpPr txBox="1"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3776663" y="4113213"/>
            <a:ext cx="2143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4055AA6-F70F-42C1-95CF-F568F21A3980}" type="datetime'''''''''''''''''''''0''''''''.''''''''''0''''''''''''''''''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0.0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13" name="Google Shape;7;p1">
            <a:extLst>
              <a:ext uri="{FF2B5EF4-FFF2-40B4-BE49-F238E27FC236}">
                <a16:creationId xmlns:a16="http://schemas.microsoft.com/office/drawing/2014/main" id="{BF110930-F8C5-432E-1F5C-BCC023325D3B}"/>
              </a:ext>
            </a:extLst>
          </p:cNvPr>
          <p:cNvSpPr txBox="1"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3802063" y="3465513"/>
            <a:ext cx="1889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123F5D5-C187-4E68-A6CD-C3E1704B989D}" type="datetime'''''''''2''''''''''''''''''''''.''''''5''''''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2.5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15" name="Google Shape;7;p1">
            <a:extLst>
              <a:ext uri="{FF2B5EF4-FFF2-40B4-BE49-F238E27FC236}">
                <a16:creationId xmlns:a16="http://schemas.microsoft.com/office/drawing/2014/main" id="{AD2EE2D1-EA0F-E971-9380-096CD9E273AC}"/>
              </a:ext>
            </a:extLst>
          </p:cNvPr>
          <p:cNvSpPr txBox="1"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3795713" y="3195638"/>
            <a:ext cx="19526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A4320C2-AF01-4CF5-99A7-2C56FB765D80}" type="datetime'''''''2''''''''''''''''''''''''.''''''6''''''''''''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2.6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17" name="Google Shape;7;p1">
            <a:extLst>
              <a:ext uri="{FF2B5EF4-FFF2-40B4-BE49-F238E27FC236}">
                <a16:creationId xmlns:a16="http://schemas.microsoft.com/office/drawing/2014/main" id="{9F4CF2DB-1820-89CC-1B5A-15FD44D5475C}"/>
              </a:ext>
            </a:extLst>
          </p:cNvPr>
          <p:cNvSpPr txBox="1"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3798888" y="2927350"/>
            <a:ext cx="192088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55C03F0-521C-49D4-82DC-FC10FA45E9AC}" type="datetime'''''''''''2''''''''''''''''''''''''''.''''''''''''''''''7''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2.7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19" name="Google Shape;7;p1">
            <a:extLst>
              <a:ext uri="{FF2B5EF4-FFF2-40B4-BE49-F238E27FC236}">
                <a16:creationId xmlns:a16="http://schemas.microsoft.com/office/drawing/2014/main" id="{0C122F37-BF1A-3F6B-0F7C-7E8AF4309AD6}"/>
              </a:ext>
            </a:extLst>
          </p:cNvPr>
          <p:cNvSpPr txBox="1"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3792538" y="2657475"/>
            <a:ext cx="198438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5C447D4-0D56-4AA6-9CE0-5BCA022D275C}" type="datetime'''''''''''''''''''''2''''''''''''''''''''''''.''''''8''''''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2.8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21" name="Google Shape;7;p1">
            <a:extLst>
              <a:ext uri="{FF2B5EF4-FFF2-40B4-BE49-F238E27FC236}">
                <a16:creationId xmlns:a16="http://schemas.microsoft.com/office/drawing/2014/main" id="{6B811922-DA7D-3BD3-E062-91418E2E65F3}"/>
              </a:ext>
            </a:extLst>
          </p:cNvPr>
          <p:cNvSpPr txBox="1"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3795713" y="2387600"/>
            <a:ext cx="19526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24F0B42-94D2-4B7D-93E4-37C6B53922FB}" type="datetime'2''''''''''''''''''.''''''''''''9''''''''''''''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2.9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23" name="Google Shape;7;p1">
            <a:extLst>
              <a:ext uri="{FF2B5EF4-FFF2-40B4-BE49-F238E27FC236}">
                <a16:creationId xmlns:a16="http://schemas.microsoft.com/office/drawing/2014/main" id="{2150B3A8-E379-42AD-A4BF-DABE38247522}"/>
              </a:ext>
            </a:extLst>
          </p:cNvPr>
          <p:cNvSpPr txBox="1"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3789363" y="2119313"/>
            <a:ext cx="201613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996EE9F-5713-4964-A483-07F6745EE02C}" type="datetime'''''''''''''''''''''''''''3''''''''''''''''''''''.''''''''0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3.0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25" name="Google Shape;7;p1">
            <a:extLst>
              <a:ext uri="{FF2B5EF4-FFF2-40B4-BE49-F238E27FC236}">
                <a16:creationId xmlns:a16="http://schemas.microsoft.com/office/drawing/2014/main" id="{8B478FDD-2732-EC87-10F7-C182946D655F}"/>
              </a:ext>
            </a:extLst>
          </p:cNvPr>
          <p:cNvSpPr txBox="1"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3830638" y="1849438"/>
            <a:ext cx="160338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5748703-7982-49DD-9379-C6BD58C30F2D}" type="datetime'''3''.''''''''''''''''''''''''1'''''''''''''''">
              <a:rPr lang="en-US" altLang="en-US" sz="11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3.1</a:t>
            </a:fld>
            <a:endParaRPr lang="en-US" sz="11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F4F3A3C3-3B94-923C-E9EF-654A90AFD968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5195889" y="3748088"/>
            <a:ext cx="619125" cy="223838"/>
          </a:xfrm>
          <a:custGeom>
            <a:avLst/>
            <a:gdLst/>
            <a:ahLst/>
            <a:cxnLst/>
            <a:rect l="0" t="0" r="0" b="0"/>
            <a:pathLst>
              <a:path w="619126" h="223838">
                <a:moveTo>
                  <a:pt x="0" y="166687"/>
                </a:moveTo>
                <a:lnTo>
                  <a:pt x="619125" y="0"/>
                </a:lnTo>
                <a:lnTo>
                  <a:pt x="619125" y="57150"/>
                </a:lnTo>
                <a:lnTo>
                  <a:pt x="0" y="223837"/>
                </a:lnTo>
                <a:close/>
              </a:path>
            </a:pathLst>
          </a:cu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AFDA439D-F45F-9235-E0ED-71CA3346D5EF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4056063" y="3811588"/>
            <a:ext cx="146050" cy="96838"/>
          </a:xfrm>
          <a:custGeom>
            <a:avLst/>
            <a:gdLst/>
            <a:ahLst/>
            <a:cxnLst/>
            <a:rect l="0" t="0" r="0" b="0"/>
            <a:pathLst>
              <a:path w="146051" h="96838">
                <a:moveTo>
                  <a:pt x="0" y="39687"/>
                </a:moveTo>
                <a:lnTo>
                  <a:pt x="146050" y="0"/>
                </a:lnTo>
                <a:lnTo>
                  <a:pt x="146050" y="57150"/>
                </a:lnTo>
                <a:lnTo>
                  <a:pt x="0" y="96837"/>
                </a:lnTo>
                <a:close/>
              </a:path>
            </a:pathLst>
          </a:cu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82C8755-D927-2C05-0E78-D48C7A12E226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4278314" y="3748088"/>
            <a:ext cx="619125" cy="223838"/>
          </a:xfrm>
          <a:custGeom>
            <a:avLst/>
            <a:gdLst/>
            <a:ahLst/>
            <a:cxnLst/>
            <a:rect l="0" t="0" r="0" b="0"/>
            <a:pathLst>
              <a:path w="619126" h="223838">
                <a:moveTo>
                  <a:pt x="0" y="166687"/>
                </a:moveTo>
                <a:lnTo>
                  <a:pt x="619125" y="0"/>
                </a:lnTo>
                <a:lnTo>
                  <a:pt x="619125" y="57150"/>
                </a:lnTo>
                <a:lnTo>
                  <a:pt x="0" y="223837"/>
                </a:lnTo>
                <a:close/>
              </a:path>
            </a:pathLst>
          </a:cu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2FA07A37-37C0-77F6-B8E8-B9D3E71B8F1C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6113463" y="3748088"/>
            <a:ext cx="617538" cy="223838"/>
          </a:xfrm>
          <a:custGeom>
            <a:avLst/>
            <a:gdLst/>
            <a:ahLst/>
            <a:cxnLst/>
            <a:rect l="0" t="0" r="0" b="0"/>
            <a:pathLst>
              <a:path w="617538" h="223838">
                <a:moveTo>
                  <a:pt x="0" y="166687"/>
                </a:moveTo>
                <a:lnTo>
                  <a:pt x="617537" y="0"/>
                </a:lnTo>
                <a:lnTo>
                  <a:pt x="617537" y="57150"/>
                </a:lnTo>
                <a:lnTo>
                  <a:pt x="0" y="223837"/>
                </a:lnTo>
                <a:close/>
              </a:path>
            </a:pathLst>
          </a:cu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BFBBAF14-87DA-985E-9504-D49CA20112BD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7029451" y="3748088"/>
            <a:ext cx="619125" cy="223838"/>
          </a:xfrm>
          <a:custGeom>
            <a:avLst/>
            <a:gdLst/>
            <a:ahLst/>
            <a:cxnLst/>
            <a:rect l="0" t="0" r="0" b="0"/>
            <a:pathLst>
              <a:path w="619126" h="223838">
                <a:moveTo>
                  <a:pt x="0" y="166687"/>
                </a:moveTo>
                <a:lnTo>
                  <a:pt x="619125" y="0"/>
                </a:lnTo>
                <a:lnTo>
                  <a:pt x="619125" y="57150"/>
                </a:lnTo>
                <a:lnTo>
                  <a:pt x="0" y="223837"/>
                </a:lnTo>
                <a:close/>
              </a:path>
            </a:pathLst>
          </a:cu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339FEF16-22B7-18F9-71B2-58617A1EE9C9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7947026" y="3748088"/>
            <a:ext cx="619125" cy="223838"/>
          </a:xfrm>
          <a:custGeom>
            <a:avLst/>
            <a:gdLst/>
            <a:ahLst/>
            <a:cxnLst/>
            <a:rect l="0" t="0" r="0" b="0"/>
            <a:pathLst>
              <a:path w="619126" h="223838">
                <a:moveTo>
                  <a:pt x="0" y="166687"/>
                </a:moveTo>
                <a:lnTo>
                  <a:pt x="619125" y="0"/>
                </a:lnTo>
                <a:lnTo>
                  <a:pt x="619125" y="57150"/>
                </a:lnTo>
                <a:lnTo>
                  <a:pt x="0" y="223837"/>
                </a:lnTo>
                <a:close/>
              </a:path>
            </a:pathLst>
          </a:custGeom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187896-2E14-9DBD-2C75-EC05DD1CD18F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4056063" y="3811588"/>
            <a:ext cx="146050" cy="39688"/>
          </a:xfrm>
          <a:custGeom>
            <a:avLst/>
            <a:gdLst/>
            <a:ahLst/>
            <a:cxnLst/>
            <a:rect l="0" t="0" r="0" b="0"/>
            <a:pathLst>
              <a:path w="146051" h="39688">
                <a:moveTo>
                  <a:pt x="0" y="39687"/>
                </a:moveTo>
                <a:lnTo>
                  <a:pt x="1460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429ADC7-3CCA-AD51-C0BE-B40CDD9CB7DD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4056063" y="3868738"/>
            <a:ext cx="146050" cy="39688"/>
          </a:xfrm>
          <a:custGeom>
            <a:avLst/>
            <a:gdLst/>
            <a:ahLst/>
            <a:cxnLst/>
            <a:rect l="0" t="0" r="0" b="0"/>
            <a:pathLst>
              <a:path w="146051" h="39688">
                <a:moveTo>
                  <a:pt x="0" y="39687"/>
                </a:moveTo>
                <a:lnTo>
                  <a:pt x="146050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895EC6-0A55-2A86-2BD4-ADC2B16A751D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4278314" y="3748088"/>
            <a:ext cx="619125" cy="166688"/>
          </a:xfrm>
          <a:custGeom>
            <a:avLst/>
            <a:gdLst/>
            <a:ahLst/>
            <a:cxnLst/>
            <a:rect l="0" t="0" r="0" b="0"/>
            <a:pathLst>
              <a:path w="619126" h="166688">
                <a:moveTo>
                  <a:pt x="0" y="166687"/>
                </a:moveTo>
                <a:lnTo>
                  <a:pt x="6191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50DB28-612F-46BD-4502-3D632B275212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4278314" y="3805238"/>
            <a:ext cx="619125" cy="166688"/>
          </a:xfrm>
          <a:custGeom>
            <a:avLst/>
            <a:gdLst/>
            <a:ahLst/>
            <a:cxnLst/>
            <a:rect l="0" t="0" r="0" b="0"/>
            <a:pathLst>
              <a:path w="619126" h="166688">
                <a:moveTo>
                  <a:pt x="0" y="166687"/>
                </a:moveTo>
                <a:lnTo>
                  <a:pt x="6191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0E6855-7261-D706-7E22-3D6383FCA379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5195889" y="3748088"/>
            <a:ext cx="619125" cy="166688"/>
          </a:xfrm>
          <a:custGeom>
            <a:avLst/>
            <a:gdLst/>
            <a:ahLst/>
            <a:cxnLst/>
            <a:rect l="0" t="0" r="0" b="0"/>
            <a:pathLst>
              <a:path w="619126" h="166688">
                <a:moveTo>
                  <a:pt x="0" y="166687"/>
                </a:moveTo>
                <a:lnTo>
                  <a:pt x="6191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0892449-C822-DD3E-6A3A-2FBA378B0FEC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5195889" y="3805238"/>
            <a:ext cx="619125" cy="166688"/>
          </a:xfrm>
          <a:custGeom>
            <a:avLst/>
            <a:gdLst/>
            <a:ahLst/>
            <a:cxnLst/>
            <a:rect l="0" t="0" r="0" b="0"/>
            <a:pathLst>
              <a:path w="619126" h="166688">
                <a:moveTo>
                  <a:pt x="0" y="166687"/>
                </a:moveTo>
                <a:lnTo>
                  <a:pt x="6191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70A4138-11B5-D6ED-842A-CF9489473FF4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6113463" y="3748088"/>
            <a:ext cx="617538" cy="166688"/>
          </a:xfrm>
          <a:custGeom>
            <a:avLst/>
            <a:gdLst/>
            <a:ahLst/>
            <a:cxnLst/>
            <a:rect l="0" t="0" r="0" b="0"/>
            <a:pathLst>
              <a:path w="617538" h="166688">
                <a:moveTo>
                  <a:pt x="0" y="166687"/>
                </a:moveTo>
                <a:lnTo>
                  <a:pt x="6175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7E6E85B-821F-9094-2B7A-E51974559ACE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6113463" y="3805238"/>
            <a:ext cx="617538" cy="166688"/>
          </a:xfrm>
          <a:custGeom>
            <a:avLst/>
            <a:gdLst/>
            <a:ahLst/>
            <a:cxnLst/>
            <a:rect l="0" t="0" r="0" b="0"/>
            <a:pathLst>
              <a:path w="617538" h="166688">
                <a:moveTo>
                  <a:pt x="0" y="166687"/>
                </a:moveTo>
                <a:lnTo>
                  <a:pt x="617537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025D2B-B80D-0FC6-4EEB-30998AC3F6F2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7029451" y="3748088"/>
            <a:ext cx="619125" cy="166688"/>
          </a:xfrm>
          <a:custGeom>
            <a:avLst/>
            <a:gdLst/>
            <a:ahLst/>
            <a:cxnLst/>
            <a:rect l="0" t="0" r="0" b="0"/>
            <a:pathLst>
              <a:path w="619126" h="166688">
                <a:moveTo>
                  <a:pt x="0" y="166687"/>
                </a:moveTo>
                <a:lnTo>
                  <a:pt x="6191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1EBE58F-D350-C62B-9FEC-085FEC77E46B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7947026" y="3748088"/>
            <a:ext cx="619125" cy="166688"/>
          </a:xfrm>
          <a:custGeom>
            <a:avLst/>
            <a:gdLst/>
            <a:ahLst/>
            <a:cxnLst/>
            <a:rect l="0" t="0" r="0" b="0"/>
            <a:pathLst>
              <a:path w="619126" h="166688">
                <a:moveTo>
                  <a:pt x="0" y="166687"/>
                </a:moveTo>
                <a:lnTo>
                  <a:pt x="6191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1FD84BD-11F1-D724-25A7-B94FAFE620E0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>
            <a:off x="7947026" y="3805238"/>
            <a:ext cx="619125" cy="166688"/>
          </a:xfrm>
          <a:custGeom>
            <a:avLst/>
            <a:gdLst/>
            <a:ahLst/>
            <a:cxnLst/>
            <a:rect l="0" t="0" r="0" b="0"/>
            <a:pathLst>
              <a:path w="619126" h="166688">
                <a:moveTo>
                  <a:pt x="0" y="166687"/>
                </a:moveTo>
                <a:lnTo>
                  <a:pt x="6191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DBD90A6-2D52-B9BE-23F5-314A0DFD627E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7029451" y="3805238"/>
            <a:ext cx="619125" cy="166688"/>
          </a:xfrm>
          <a:custGeom>
            <a:avLst/>
            <a:gdLst/>
            <a:ahLst/>
            <a:cxnLst/>
            <a:rect l="0" t="0" r="0" b="0"/>
            <a:pathLst>
              <a:path w="619126" h="166688">
                <a:moveTo>
                  <a:pt x="0" y="166687"/>
                </a:moveTo>
                <a:lnTo>
                  <a:pt x="619125" y="0"/>
                </a:lnTo>
              </a:path>
            </a:pathLst>
          </a:cu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Google Shape;7;p1">
            <a:extLst>
              <a:ext uri="{FF2B5EF4-FFF2-40B4-BE49-F238E27FC236}">
                <a16:creationId xmlns:a16="http://schemas.microsoft.com/office/drawing/2014/main" id="{18A33F5E-62F1-A0E3-891F-001E24E224E6}"/>
              </a:ext>
            </a:extLst>
          </p:cNvPr>
          <p:cNvSpPr txBox="1">
            <a:spLocks noGrp="1"/>
          </p:cNvSpPr>
          <p:nvPr>
            <p:custDataLst>
              <p:tags r:id="rId37"/>
            </p:custDataLst>
          </p:nvPr>
        </p:nvSpPr>
        <p:spPr bwMode="auto">
          <a:xfrm>
            <a:off x="5589588" y="4559300"/>
            <a:ext cx="16637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200" kern="1200">
                <a:effectLst/>
                <a:latin typeface="Montserrat" panose="00000500000000000000" pitchFamily="2" charset="0"/>
                <a:ea typeface="+mn-ea"/>
                <a:cs typeface="+mn-cs"/>
              </a:rPr>
              <a:t>WFH Preference Rate</a:t>
            </a:r>
            <a:endParaRPr lang="en-US" sz="1200" kern="1200"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633" name="Google Shape;7;p1">
            <a:extLst>
              <a:ext uri="{FF2B5EF4-FFF2-40B4-BE49-F238E27FC236}">
                <a16:creationId xmlns:a16="http://schemas.microsoft.com/office/drawing/2014/main" id="{FFB635FD-6270-F573-B0C4-685B2BC9F7CE}"/>
              </a:ext>
            </a:extLst>
          </p:cNvPr>
          <p:cNvSpPr txBox="1">
            <a:spLocks noGrp="1"/>
          </p:cNvSpPr>
          <p:nvPr>
            <p:custDataLst>
              <p:tags r:id="rId38"/>
            </p:custDataLst>
          </p:nvPr>
        </p:nvSpPr>
        <p:spPr bwMode="auto">
          <a:xfrm>
            <a:off x="3451225" y="2344738"/>
            <a:ext cx="182563" cy="141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vert270" wrap="non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200" kern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Cultural Quotient </a:t>
            </a:r>
            <a:r>
              <a:rPr lang="en-US" altLang="en-US" sz="1200" kern="1200" baseline="30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</a:rPr>
              <a:t>1</a:t>
            </a:r>
            <a:endParaRPr lang="en-US" sz="1100" kern="1200" baseline="3000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4" name="Google Shape;7;p1">
            <a:extLst>
              <a:ext uri="{FF2B5EF4-FFF2-40B4-BE49-F238E27FC236}">
                <a16:creationId xmlns:a16="http://schemas.microsoft.com/office/drawing/2014/main" id="{28545ADA-A1C5-E0AB-5AE7-26CF24C71A92}"/>
              </a:ext>
            </a:extLst>
          </p:cNvPr>
          <p:cNvSpPr txBox="1">
            <a:spLocks noGrp="1"/>
          </p:cNvSpPr>
          <p:nvPr>
            <p:custDataLst>
              <p:tags r:id="rId39"/>
            </p:custDataLst>
          </p:nvPr>
        </p:nvSpPr>
        <p:spPr bwMode="auto">
          <a:xfrm>
            <a:off x="5211763" y="4233863"/>
            <a:ext cx="588963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DBBBB60D-D1C6-437F-A962-5A22AB0A6B91}" type="datetime'20-4''''''''''''''''''''''0''''''''%'''''''''">
              <a:rPr lang="en-US" altLang="en-US" sz="12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20-40%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7" name="Google Shape;7;p1">
            <a:extLst>
              <a:ext uri="{FF2B5EF4-FFF2-40B4-BE49-F238E27FC236}">
                <a16:creationId xmlns:a16="http://schemas.microsoft.com/office/drawing/2014/main" id="{73871313-CABE-784E-2AF1-F22FBA26986D}"/>
              </a:ext>
            </a:extLst>
          </p:cNvPr>
          <p:cNvSpPr txBox="1">
            <a:spLocks noGrp="1"/>
          </p:cNvSpPr>
          <p:nvPr>
            <p:custDataLst>
              <p:tags r:id="rId40"/>
            </p:custDataLst>
          </p:nvPr>
        </p:nvSpPr>
        <p:spPr bwMode="auto">
          <a:xfrm>
            <a:off x="6124575" y="4233863"/>
            <a:ext cx="593725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D84D13AA-E7B7-432B-8F94-28ABAE721129}" type="datetime'''''4''0''''''''''''''''''''''''-6''''''0%'''''''''''''''''''">
              <a:rPr lang="en-US" altLang="en-US" sz="12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40-60%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0" name="Google Shape;7;p1">
            <a:extLst>
              <a:ext uri="{FF2B5EF4-FFF2-40B4-BE49-F238E27FC236}">
                <a16:creationId xmlns:a16="http://schemas.microsoft.com/office/drawing/2014/main" id="{EDD5D75C-513E-98A6-C5F5-492FCE0FED02}"/>
              </a:ext>
            </a:extLst>
          </p:cNvPr>
          <p:cNvSpPr txBox="1">
            <a:spLocks noGrp="1"/>
          </p:cNvSpPr>
          <p:nvPr>
            <p:custDataLst>
              <p:tags r:id="rId41"/>
            </p:custDataLst>
          </p:nvPr>
        </p:nvSpPr>
        <p:spPr bwMode="auto">
          <a:xfrm>
            <a:off x="7043738" y="4233863"/>
            <a:ext cx="5905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9AAA3605-7B4E-40AE-88D1-EC2D40C28F4A}" type="datetime'6''0''''''''''''''''''''-80''''''''%'''''">
              <a:rPr lang="en-US" altLang="en-US" sz="12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60-80%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08" name="Google Shape;7;p1">
            <a:extLst>
              <a:ext uri="{FF2B5EF4-FFF2-40B4-BE49-F238E27FC236}">
                <a16:creationId xmlns:a16="http://schemas.microsoft.com/office/drawing/2014/main" id="{6BFCE176-9C34-942F-3451-6FF59F82F4A8}"/>
              </a:ext>
            </a:extLst>
          </p:cNvPr>
          <p:cNvSpPr txBox="1">
            <a:spLocks noGrp="1"/>
          </p:cNvSpPr>
          <p:nvPr>
            <p:custDataLst>
              <p:tags r:id="rId42"/>
            </p:custDataLst>
          </p:nvPr>
        </p:nvSpPr>
        <p:spPr bwMode="gray">
          <a:xfrm>
            <a:off x="5378450" y="2266950"/>
            <a:ext cx="255588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2225" tIns="0" rIns="222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BE1E384-9AD7-4245-9C84-54BFB934A051}" type="datetime'2''''''''''''''''''''.''''''''''''''''''''''''''9'">
              <a:rPr lang="en-US" altLang="en-US" sz="1200" kern="1200" smtClean="0">
                <a:solidFill>
                  <a:srgbClr val="808080"/>
                </a:solidFill>
                <a:effectLst/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2.9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09" name="Google Shape;7;p1">
            <a:extLst>
              <a:ext uri="{FF2B5EF4-FFF2-40B4-BE49-F238E27FC236}">
                <a16:creationId xmlns:a16="http://schemas.microsoft.com/office/drawing/2014/main" id="{B141AD7C-6DF8-9489-5A37-EE8F305C4E74}"/>
              </a:ext>
            </a:extLst>
          </p:cNvPr>
          <p:cNvSpPr txBox="1">
            <a:spLocks noGrp="1"/>
          </p:cNvSpPr>
          <p:nvPr>
            <p:custDataLst>
              <p:tags r:id="rId43"/>
            </p:custDataLst>
          </p:nvPr>
        </p:nvSpPr>
        <p:spPr bwMode="gray">
          <a:xfrm>
            <a:off x="6289675" y="1998663"/>
            <a:ext cx="26352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2225" tIns="0" rIns="222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360FA4A-E6D2-41F4-912C-C632085181EA}" type="datetime'3''''''''''''''.''0'''''''''">
              <a:rPr lang="en-US" altLang="en-US" sz="1200" kern="1200" smtClean="0">
                <a:solidFill>
                  <a:srgbClr val="808080"/>
                </a:solidFill>
                <a:effectLst/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3.0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3" name="Google Shape;7;p1">
            <a:extLst>
              <a:ext uri="{FF2B5EF4-FFF2-40B4-BE49-F238E27FC236}">
                <a16:creationId xmlns:a16="http://schemas.microsoft.com/office/drawing/2014/main" id="{14D9DB53-4DA6-37DB-B871-C77AB8C5BCE2}"/>
              </a:ext>
            </a:extLst>
          </p:cNvPr>
          <p:cNvSpPr txBox="1">
            <a:spLocks noGrp="1"/>
          </p:cNvSpPr>
          <p:nvPr>
            <p:custDataLst>
              <p:tags r:id="rId44"/>
            </p:custDataLst>
          </p:nvPr>
        </p:nvSpPr>
        <p:spPr bwMode="auto">
          <a:xfrm>
            <a:off x="7929563" y="4233863"/>
            <a:ext cx="655638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A319C330-EBF5-4110-8658-2905B3D3977E}" type="datetime'''''8''''0''''''''''''''-''1''''''''''0''''0''''%'''''''">
              <a:rPr lang="en-US" altLang="en-US" sz="12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80-100%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10" name="Google Shape;7;p1">
            <a:extLst>
              <a:ext uri="{FF2B5EF4-FFF2-40B4-BE49-F238E27FC236}">
                <a16:creationId xmlns:a16="http://schemas.microsoft.com/office/drawing/2014/main" id="{46A1958F-2FF2-77E5-CD25-6B55C0096AF9}"/>
              </a:ext>
            </a:extLst>
          </p:cNvPr>
          <p:cNvSpPr txBox="1">
            <a:spLocks noGrp="1"/>
          </p:cNvSpPr>
          <p:nvPr>
            <p:custDataLst>
              <p:tags r:id="rId45"/>
            </p:custDataLst>
          </p:nvPr>
        </p:nvSpPr>
        <p:spPr bwMode="gray">
          <a:xfrm>
            <a:off x="7212013" y="2266950"/>
            <a:ext cx="255588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2225" tIns="0" rIns="222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DF4DCD4-FB3B-489A-AD45-E93FFC283DC9}" type="datetime'''2''''''.''''''''''''''''''''''''''''''9'''''''''''''''">
              <a:rPr lang="en-US" altLang="en-US" sz="1200" kern="1200" smtClean="0">
                <a:solidFill>
                  <a:srgbClr val="808080"/>
                </a:solidFill>
                <a:effectLst/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2.9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4" name="Google Shape;7;p1">
            <a:extLst>
              <a:ext uri="{FF2B5EF4-FFF2-40B4-BE49-F238E27FC236}">
                <a16:creationId xmlns:a16="http://schemas.microsoft.com/office/drawing/2014/main" id="{A2A9B1D0-65B6-B0CA-F548-FA3815FF3F75}"/>
              </a:ext>
            </a:extLst>
          </p:cNvPr>
          <p:cNvSpPr txBox="1">
            <a:spLocks noGrp="1"/>
          </p:cNvSpPr>
          <p:nvPr>
            <p:custDataLst>
              <p:tags r:id="rId46"/>
            </p:custDataLst>
          </p:nvPr>
        </p:nvSpPr>
        <p:spPr bwMode="auto">
          <a:xfrm>
            <a:off x="4343400" y="4233863"/>
            <a:ext cx="48895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23E0CB58-3E9E-4D77-A57C-25B6CBC11EF2}" type="datetime'''''''''0''''''-''''''''''''2''''0''''%'''''''''''''''''">
              <a:rPr lang="en-US" altLang="en-US" sz="1200" kern="1200" smtClean="0">
                <a:solidFill>
                  <a:srgbClr val="808080"/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0-20%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11" name="Google Shape;7;p1">
            <a:extLst>
              <a:ext uri="{FF2B5EF4-FFF2-40B4-BE49-F238E27FC236}">
                <a16:creationId xmlns:a16="http://schemas.microsoft.com/office/drawing/2014/main" id="{D9A2410A-CDCB-DAD7-E91C-4C090412B81A}"/>
              </a:ext>
            </a:extLst>
          </p:cNvPr>
          <p:cNvSpPr txBox="1">
            <a:spLocks noGrp="1"/>
          </p:cNvSpPr>
          <p:nvPr>
            <p:custDataLst>
              <p:tags r:id="rId47"/>
            </p:custDataLst>
          </p:nvPr>
        </p:nvSpPr>
        <p:spPr bwMode="gray">
          <a:xfrm>
            <a:off x="8132763" y="3344863"/>
            <a:ext cx="249238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2225" tIns="0" rIns="222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A3B5DC8-392F-4BF1-B591-9C112B4DFBCB}" type="datetime'''''2''''''''''''''''''''''''''''.''''''''''''''5'''''''''''''">
              <a:rPr lang="en-US" altLang="en-US" sz="1200" kern="1200" smtClean="0">
                <a:solidFill>
                  <a:srgbClr val="808080"/>
                </a:solidFill>
                <a:effectLst/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2.5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07" name="Google Shape;7;p1">
            <a:extLst>
              <a:ext uri="{FF2B5EF4-FFF2-40B4-BE49-F238E27FC236}">
                <a16:creationId xmlns:a16="http://schemas.microsoft.com/office/drawing/2014/main" id="{52706908-BB34-7A5D-03C5-A595A7608F00}"/>
              </a:ext>
            </a:extLst>
          </p:cNvPr>
          <p:cNvSpPr txBox="1">
            <a:spLocks noGrp="1"/>
          </p:cNvSpPr>
          <p:nvPr>
            <p:custDataLst>
              <p:tags r:id="rId48"/>
            </p:custDataLst>
          </p:nvPr>
        </p:nvSpPr>
        <p:spPr bwMode="gray">
          <a:xfrm>
            <a:off x="4479925" y="1728788"/>
            <a:ext cx="217488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2225" tIns="0" rIns="222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8FB982E-FB89-4F62-A78D-22FEDD3492FC}" type="datetime'''''''''''''''''''3''''''.''''''''''''''''''''''1'''''''''''">
              <a:rPr lang="en-US" altLang="en-US" sz="1200" kern="1200" smtClean="0">
                <a:solidFill>
                  <a:srgbClr val="808080"/>
                </a:solidFill>
                <a:effectLst/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3.1</a:t>
            </a:fld>
            <a:endParaRPr lang="en-US" sz="1200" kern="1200">
              <a:solidFill>
                <a:srgbClr val="808080"/>
              </a:solidFill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67EF2C45-D3DA-CC49-1DB5-E38CB04C19BA}"/>
              </a:ext>
            </a:extLst>
          </p:cNvPr>
          <p:cNvSpPr/>
          <p:nvPr/>
        </p:nvSpPr>
        <p:spPr>
          <a:xfrm>
            <a:off x="6220880" y="864085"/>
            <a:ext cx="2493961" cy="9588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WFH employees do not value office involvement/initiatives as much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4A939-75AE-1B66-472F-F68BD00BDBE9}"/>
              </a:ext>
            </a:extLst>
          </p:cNvPr>
          <p:cNvSpPr txBox="1"/>
          <p:nvPr/>
        </p:nvSpPr>
        <p:spPr>
          <a:xfrm>
            <a:off x="0" y="483076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1. Average Importance of Factors (Sense of Purpose, Belonging, and Community; Social Events; Community Initiatives; Leaderships Expectation/Policy Guidance) Influencing Decision to WFH or at Office; 0 = Unimportant, 5 = Important</a:t>
            </a:r>
          </a:p>
        </p:txBody>
      </p: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FDD3C416-6397-0A58-4C21-96FFACD69F02}"/>
              </a:ext>
            </a:extLst>
          </p:cNvPr>
          <p:cNvCxnSpPr>
            <a:cxnSpLocks/>
          </p:cNvCxnSpPr>
          <p:nvPr/>
        </p:nvCxnSpPr>
        <p:spPr>
          <a:xfrm flipV="1">
            <a:off x="8236800" y="1835381"/>
            <a:ext cx="0" cy="98719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66F8836-24DC-0964-BB5E-7AA44DA0FEB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3661887" y="1917945"/>
            <a:ext cx="0" cy="2376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E16055E-34FC-38AF-974B-582F6A5C89C2}"/>
              </a:ext>
            </a:extLst>
          </p:cNvPr>
          <p:cNvSpPr txBox="1"/>
          <p:nvPr/>
        </p:nvSpPr>
        <p:spPr>
          <a:xfrm>
            <a:off x="3231912" y="1396329"/>
            <a:ext cx="98742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More Important</a:t>
            </a:r>
          </a:p>
        </p:txBody>
      </p: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F594EAE5-2095-FE33-8E97-26C0FAD8D59D}"/>
              </a:ext>
            </a:extLst>
          </p:cNvPr>
          <p:cNvGrpSpPr/>
          <p:nvPr/>
        </p:nvGrpSpPr>
        <p:grpSpPr>
          <a:xfrm>
            <a:off x="236055" y="2341765"/>
            <a:ext cx="2744320" cy="1369417"/>
            <a:chOff x="236054" y="2166506"/>
            <a:chExt cx="2985491" cy="1448593"/>
          </a:xfrm>
        </p:grpSpPr>
        <p:sp>
          <p:nvSpPr>
            <p:cNvPr id="516" name="Rectangle: Single Corner Rounded 515">
              <a:extLst>
                <a:ext uri="{FF2B5EF4-FFF2-40B4-BE49-F238E27FC236}">
                  <a16:creationId xmlns:a16="http://schemas.microsoft.com/office/drawing/2014/main" id="{ADAB8EB7-9706-C731-81DD-2FEB33FBEE29}"/>
                </a:ext>
              </a:extLst>
            </p:cNvPr>
            <p:cNvSpPr/>
            <p:nvPr/>
          </p:nvSpPr>
          <p:spPr>
            <a:xfrm flipH="1">
              <a:off x="238173" y="2166506"/>
              <a:ext cx="1484900" cy="726313"/>
            </a:xfrm>
            <a:prstGeom prst="round1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: Single Corner Rounded 505">
              <a:extLst>
                <a:ext uri="{FF2B5EF4-FFF2-40B4-BE49-F238E27FC236}">
                  <a16:creationId xmlns:a16="http://schemas.microsoft.com/office/drawing/2014/main" id="{860D1B5B-1367-6457-7049-163954BD73F9}"/>
                </a:ext>
              </a:extLst>
            </p:cNvPr>
            <p:cNvSpPr/>
            <p:nvPr/>
          </p:nvSpPr>
          <p:spPr>
            <a:xfrm rot="10800000" flipH="1">
              <a:off x="1725060" y="2897581"/>
              <a:ext cx="1477467" cy="717518"/>
            </a:xfrm>
            <a:prstGeom prst="round1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: Single Corner Rounded 504">
              <a:extLst>
                <a:ext uri="{FF2B5EF4-FFF2-40B4-BE49-F238E27FC236}">
                  <a16:creationId xmlns:a16="http://schemas.microsoft.com/office/drawing/2014/main" id="{D5E5A183-BFEA-5747-6413-4CBB890056F0}"/>
                </a:ext>
              </a:extLst>
            </p:cNvPr>
            <p:cNvSpPr/>
            <p:nvPr/>
          </p:nvSpPr>
          <p:spPr>
            <a:xfrm rot="10800000">
              <a:off x="236054" y="2897579"/>
              <a:ext cx="1484900" cy="717518"/>
            </a:xfrm>
            <a:prstGeom prst="round1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: Single Corner Rounded 503">
              <a:extLst>
                <a:ext uri="{FF2B5EF4-FFF2-40B4-BE49-F238E27FC236}">
                  <a16:creationId xmlns:a16="http://schemas.microsoft.com/office/drawing/2014/main" id="{8D1F2E61-D00F-5F53-A471-5BB2A7239C87}"/>
                </a:ext>
              </a:extLst>
            </p:cNvPr>
            <p:cNvSpPr/>
            <p:nvPr/>
          </p:nvSpPr>
          <p:spPr>
            <a:xfrm>
              <a:off x="1717627" y="2166507"/>
              <a:ext cx="1484900" cy="734086"/>
            </a:xfrm>
            <a:prstGeom prst="round1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E5BD77E9-0239-D614-D1AC-D827E8BF441D}"/>
                </a:ext>
              </a:extLst>
            </p:cNvPr>
            <p:cNvSpPr txBox="1"/>
            <p:nvPr/>
          </p:nvSpPr>
          <p:spPr>
            <a:xfrm>
              <a:off x="338776" y="2254140"/>
              <a:ext cx="9622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latin typeface="Montserrat" panose="00000500000000000000" pitchFamily="2" charset="0"/>
                </a:rPr>
                <a:t>Building Community Initiatives</a:t>
              </a:r>
            </a:p>
          </p:txBody>
        </p:sp>
        <p:sp>
          <p:nvSpPr>
            <p:cNvPr id="475" name="TextBox 474">
              <a:extLst>
                <a:ext uri="{FF2B5EF4-FFF2-40B4-BE49-F238E27FC236}">
                  <a16:creationId xmlns:a16="http://schemas.microsoft.com/office/drawing/2014/main" id="{4D2200D2-AC6D-5F1C-F49E-3696F3E29F20}"/>
                </a:ext>
              </a:extLst>
            </p:cNvPr>
            <p:cNvSpPr txBox="1"/>
            <p:nvPr/>
          </p:nvSpPr>
          <p:spPr>
            <a:xfrm>
              <a:off x="292692" y="2934735"/>
              <a:ext cx="10637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latin typeface="Montserrat" panose="00000500000000000000" pitchFamily="2" charset="0"/>
                </a:rPr>
                <a:t>Sense of Purpose, Belonging &amp; Community</a:t>
              </a:r>
            </a:p>
          </p:txBody>
        </p:sp>
        <p:sp>
          <p:nvSpPr>
            <p:cNvPr id="481" name="TextBox 480">
              <a:extLst>
                <a:ext uri="{FF2B5EF4-FFF2-40B4-BE49-F238E27FC236}">
                  <a16:creationId xmlns:a16="http://schemas.microsoft.com/office/drawing/2014/main" id="{36D75053-1547-C15C-AF57-FBBF1733A2FE}"/>
                </a:ext>
              </a:extLst>
            </p:cNvPr>
            <p:cNvSpPr txBox="1"/>
            <p:nvPr/>
          </p:nvSpPr>
          <p:spPr>
            <a:xfrm>
              <a:off x="2184155" y="3154046"/>
              <a:ext cx="9897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latin typeface="Montserrat" panose="00000500000000000000" pitchFamily="2" charset="0"/>
                </a:rPr>
                <a:t>Social Events</a:t>
              </a:r>
            </a:p>
          </p:txBody>
        </p:sp>
        <p:sp>
          <p:nvSpPr>
            <p:cNvPr id="501" name="Rectangle: Rounded Corners 500">
              <a:extLst>
                <a:ext uri="{FF2B5EF4-FFF2-40B4-BE49-F238E27FC236}">
                  <a16:creationId xmlns:a16="http://schemas.microsoft.com/office/drawing/2014/main" id="{2D43FB34-2DD5-58B4-DC6F-BDB1454D23C7}"/>
                </a:ext>
              </a:extLst>
            </p:cNvPr>
            <p:cNvSpPr/>
            <p:nvPr/>
          </p:nvSpPr>
          <p:spPr>
            <a:xfrm>
              <a:off x="1243478" y="2429097"/>
              <a:ext cx="989705" cy="923408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Montserrat" panose="00000500000000000000" pitchFamily="2" charset="0"/>
              </a:endParaRPr>
            </a:p>
            <a:p>
              <a:pPr algn="ctr"/>
              <a:endParaRPr lang="en-US">
                <a:latin typeface="Montserrat" panose="00000500000000000000" pitchFamily="2" charset="0"/>
              </a:endParaRPr>
            </a:p>
            <a:p>
              <a:pPr algn="ctr"/>
              <a:r>
                <a:rPr lang="en-US" sz="1000" b="1">
                  <a:latin typeface="Montserrat" panose="00000500000000000000" pitchFamily="2" charset="0"/>
                </a:rPr>
                <a:t>Cultural Quotient</a:t>
              </a:r>
            </a:p>
          </p:txBody>
        </p:sp>
        <p:pic>
          <p:nvPicPr>
            <p:cNvPr id="502" name="Graphic 501">
              <a:extLst>
                <a:ext uri="{FF2B5EF4-FFF2-40B4-BE49-F238E27FC236}">
                  <a16:creationId xmlns:a16="http://schemas.microsoft.com/office/drawing/2014/main" id="{A993F523-12E3-BE0B-C1B5-9271EB3E0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/>
            <a:stretch/>
          </p:blipFill>
          <p:spPr>
            <a:xfrm>
              <a:off x="1463526" y="2436871"/>
              <a:ext cx="536053" cy="536053"/>
            </a:xfrm>
            <a:prstGeom prst="rect">
              <a:avLst/>
            </a:prstGeom>
          </p:spPr>
        </p:pic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7ABD76A4-CD51-A5BB-B5EF-A463B706D0F9}"/>
                </a:ext>
              </a:extLst>
            </p:cNvPr>
            <p:cNvSpPr txBox="1"/>
            <p:nvPr/>
          </p:nvSpPr>
          <p:spPr>
            <a:xfrm>
              <a:off x="2118128" y="2315934"/>
              <a:ext cx="11034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>
                  <a:latin typeface="Montserrat" panose="00000500000000000000" pitchFamily="2" charset="0"/>
                </a:rPr>
                <a:t>Leadership Expectation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217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C563C-AE38-8F75-8945-3BC2F22C2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8F8EB9AA-CFEE-E30B-3D35-C7888DD0FE3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82651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F8EB9AA-CFEE-E30B-3D35-C7888DD0FE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671F1DAA-9EED-0417-EED9-2F0D8EE9A12C}"/>
              </a:ext>
            </a:extLst>
          </p:cNvPr>
          <p:cNvSpPr txBox="1">
            <a:spLocks/>
          </p:cNvSpPr>
          <p:nvPr/>
        </p:nvSpPr>
        <p:spPr>
          <a:xfrm>
            <a:off x="665955" y="33753"/>
            <a:ext cx="7534845" cy="66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accent2">
                    <a:lumMod val="10000"/>
                  </a:schemeClr>
                </a:solidFill>
              </a:rPr>
              <a:t>Factor Analysis &amp; Shapley Values corroborate our analysis about the key factors for determining work location preference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DCC24-835C-3B7C-CFF7-6BE1F211230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A11450-F2B4-A189-2C2D-2818B3269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731095"/>
              </p:ext>
            </p:extLst>
          </p:nvPr>
        </p:nvGraphicFramePr>
        <p:xfrm>
          <a:off x="2742281" y="1191042"/>
          <a:ext cx="5882800" cy="325325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907482">
                  <a:extLst>
                    <a:ext uri="{9D8B030D-6E8A-4147-A177-3AD203B41FA5}">
                      <a16:colId xmlns:a16="http://schemas.microsoft.com/office/drawing/2014/main" val="1092636695"/>
                    </a:ext>
                  </a:extLst>
                </a:gridCol>
                <a:gridCol w="2651666">
                  <a:extLst>
                    <a:ext uri="{9D8B030D-6E8A-4147-A177-3AD203B41FA5}">
                      <a16:colId xmlns:a16="http://schemas.microsoft.com/office/drawing/2014/main" val="3508067508"/>
                    </a:ext>
                  </a:extLst>
                </a:gridCol>
                <a:gridCol w="1323652">
                  <a:extLst>
                    <a:ext uri="{9D8B030D-6E8A-4147-A177-3AD203B41FA5}">
                      <a16:colId xmlns:a16="http://schemas.microsoft.com/office/drawing/2014/main" val="3486292475"/>
                    </a:ext>
                  </a:extLst>
                </a:gridCol>
              </a:tblGrid>
              <a:tr h="733601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Factor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Factor Alignment / 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Shapley Values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6853"/>
                  </a:ext>
                </a:extLst>
              </a:tr>
              <a:tr h="651972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Factor 9</a:t>
                      </a:r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 – </a:t>
                      </a:r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Work Location Preference</a:t>
                      </a:r>
                      <a:endParaRPr lang="en-US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ontserrat" panose="00000500000000000000" pitchFamily="2" charset="0"/>
                        </a:rPr>
                        <a:t>Preferred workplace and location for in-person collaboration and tasks that require undivided attention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0.36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774174"/>
                  </a:ext>
                </a:extLst>
              </a:tr>
              <a:tr h="552460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Factor 3</a:t>
                      </a:r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 – </a:t>
                      </a:r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Preferred Workplace Features</a:t>
                      </a:r>
                      <a:endParaRPr lang="en-US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ontserrat" panose="00000500000000000000" pitchFamily="2" charset="0"/>
                        </a:rPr>
                        <a:t>Importance of workplace and work environment features</a:t>
                      </a:r>
                    </a:p>
                    <a:p>
                      <a:endParaRPr lang="en-US" sz="700" i="0">
                        <a:solidFill>
                          <a:schemeClr val="bg1">
                            <a:lumMod val="6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0.35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181408"/>
                  </a:ext>
                </a:extLst>
              </a:tr>
              <a:tr h="658345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Factor 1</a:t>
                      </a:r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 - </a:t>
                      </a:r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Collaboration Satisfaction</a:t>
                      </a:r>
                      <a:endParaRPr lang="en-US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ontserrat" panose="00000500000000000000" pitchFamily="2" charset="0"/>
                        </a:rPr>
                        <a:t>Employee satisfaction levels with respect to collaboration in the existing workplace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0.22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123435"/>
                  </a:ext>
                </a:extLst>
              </a:tr>
              <a:tr h="656875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Factor 10 </a:t>
                      </a:r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– </a:t>
                      </a:r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Productivity Hindrances</a:t>
                      </a:r>
                      <a:endParaRPr lang="en-US" sz="1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ontserrat" panose="00000500000000000000" pitchFamily="2" charset="0"/>
                        </a:rPr>
                        <a:t>Major workplace issues that contributed to loss of productive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ontserrat" panose="00000500000000000000" pitchFamily="2" charset="0"/>
                        </a:rPr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4089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F3FA3B8-9762-0792-4294-786DECCB057E}"/>
              </a:ext>
            </a:extLst>
          </p:cNvPr>
          <p:cNvSpPr txBox="1"/>
          <p:nvPr/>
        </p:nvSpPr>
        <p:spPr>
          <a:xfrm>
            <a:off x="0" y="4760090"/>
            <a:ext cx="831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Note: </a:t>
            </a:r>
            <a:b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"Work Location Preference Composite Score” </a:t>
            </a: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is used as </a:t>
            </a:r>
            <a:r>
              <a:rPr lang="en-US" sz="700" b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Target Variable  </a:t>
            </a: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for Decision Tree Model</a:t>
            </a:r>
            <a:b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en-US" sz="7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Calculated as an Average of Perceived Optimal Work Environment for Supporting All Aspects ; 0 = Home Preferred,  5 = Office Preferred.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63ABBA-E3E9-EA30-DC0E-05E7CE68FA66}"/>
              </a:ext>
            </a:extLst>
          </p:cNvPr>
          <p:cNvGrpSpPr/>
          <p:nvPr/>
        </p:nvGrpSpPr>
        <p:grpSpPr>
          <a:xfrm>
            <a:off x="518919" y="967928"/>
            <a:ext cx="1584944" cy="3520314"/>
            <a:chOff x="518919" y="933754"/>
            <a:chExt cx="1584944" cy="3520314"/>
          </a:xfrm>
        </p:grpSpPr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C5D34A21-247F-85F2-CDB1-4EF2BF08AE2F}"/>
                </a:ext>
              </a:extLst>
            </p:cNvPr>
            <p:cNvSpPr/>
            <p:nvPr/>
          </p:nvSpPr>
          <p:spPr>
            <a:xfrm rot="10800000" flipH="1">
              <a:off x="1064619" y="3582367"/>
              <a:ext cx="489499" cy="224768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8FE3B8D-1471-E299-7CBF-1564B77010B7}"/>
                </a:ext>
              </a:extLst>
            </p:cNvPr>
            <p:cNvSpPr/>
            <p:nvPr/>
          </p:nvSpPr>
          <p:spPr>
            <a:xfrm rot="10800000" flipH="1">
              <a:off x="868323" y="2779343"/>
              <a:ext cx="882418" cy="224768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4FD1B215-3528-E112-AB82-14867A8CF488}"/>
                </a:ext>
              </a:extLst>
            </p:cNvPr>
            <p:cNvSpPr/>
            <p:nvPr/>
          </p:nvSpPr>
          <p:spPr>
            <a:xfrm rot="10800000" flipH="1">
              <a:off x="665956" y="1976884"/>
              <a:ext cx="1281750" cy="224768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5D9A249F-67AF-08EC-BEE2-2F45EAC76048}"/>
                </a:ext>
              </a:extLst>
            </p:cNvPr>
            <p:cNvSpPr/>
            <p:nvPr/>
          </p:nvSpPr>
          <p:spPr>
            <a:xfrm rot="10800000" flipH="1">
              <a:off x="518919" y="1399194"/>
              <a:ext cx="1584944" cy="578059"/>
            </a:xfrm>
            <a:prstGeom prst="trapezoid">
              <a:avLst/>
            </a:prstGeom>
            <a:solidFill>
              <a:srgbClr val="6F8DB9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142762C2-7707-E3E2-3D87-5DC4CF20EA50}"/>
                </a:ext>
              </a:extLst>
            </p:cNvPr>
            <p:cNvSpPr/>
            <p:nvPr/>
          </p:nvSpPr>
          <p:spPr>
            <a:xfrm rot="10800000" flipH="1">
              <a:off x="718617" y="2201840"/>
              <a:ext cx="1181829" cy="578059"/>
            </a:xfrm>
            <a:prstGeom prst="trapezoid">
              <a:avLst/>
            </a:prstGeom>
            <a:solidFill>
              <a:srgbClr val="6F8DB9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Trapezoid 10">
              <a:extLst>
                <a:ext uri="{FF2B5EF4-FFF2-40B4-BE49-F238E27FC236}">
                  <a16:creationId xmlns:a16="http://schemas.microsoft.com/office/drawing/2014/main" id="{023179E5-C243-AC1A-5DA6-85495A162838}"/>
                </a:ext>
              </a:extLst>
            </p:cNvPr>
            <p:cNvSpPr/>
            <p:nvPr/>
          </p:nvSpPr>
          <p:spPr>
            <a:xfrm rot="10800000" flipH="1">
              <a:off x="919479" y="3004487"/>
              <a:ext cx="779781" cy="578059"/>
            </a:xfrm>
            <a:prstGeom prst="trapezoid">
              <a:avLst/>
            </a:prstGeom>
            <a:solidFill>
              <a:srgbClr val="6F8DB9"/>
            </a:solidFill>
            <a:ln w="952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ACED66-B6C0-55FE-8C4A-5C3B7879421A}"/>
                </a:ext>
              </a:extLst>
            </p:cNvPr>
            <p:cNvSpPr txBox="1"/>
            <p:nvPr/>
          </p:nvSpPr>
          <p:spPr>
            <a:xfrm>
              <a:off x="545685" y="1487280"/>
              <a:ext cx="1527694" cy="366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Montserrat" panose="00000500000000000000" pitchFamily="2" charset="0"/>
                </a:rPr>
                <a:t>Preprocess Data For Modeling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FBBF7E-5E9C-BF9A-7E58-F7D214B6EF5B}"/>
                </a:ext>
              </a:extLst>
            </p:cNvPr>
            <p:cNvSpPr txBox="1"/>
            <p:nvPr/>
          </p:nvSpPr>
          <p:spPr>
            <a:xfrm>
              <a:off x="655256" y="2237334"/>
              <a:ext cx="1308552" cy="50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Montserrat" panose="00000500000000000000" pitchFamily="2" charset="0"/>
                </a:rPr>
                <a:t>Decompose 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Montserrat" panose="00000500000000000000" pitchFamily="2" charset="0"/>
                </a:rPr>
                <a:t>with Factor 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Montserrat" panose="00000500000000000000" pitchFamily="2" charset="0"/>
                </a:rPr>
                <a:t>Analysis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3BC972-2237-EE43-4F06-11F547A1EA93}"/>
                </a:ext>
              </a:extLst>
            </p:cNvPr>
            <p:cNvSpPr txBox="1"/>
            <p:nvPr/>
          </p:nvSpPr>
          <p:spPr>
            <a:xfrm>
              <a:off x="718617" y="3039602"/>
              <a:ext cx="118182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Montserrat" panose="00000500000000000000" pitchFamily="2" charset="0"/>
                </a:rPr>
                <a:t>Decision 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Montserrat" panose="00000500000000000000" pitchFamily="2" charset="0"/>
                </a:rPr>
                <a:t>Tree </a:t>
              </a:r>
            </a:p>
            <a:p>
              <a:pPr algn="ctr"/>
              <a:r>
                <a:rPr lang="en-US" sz="900">
                  <a:solidFill>
                    <a:schemeClr val="bg1"/>
                  </a:solidFill>
                  <a:latin typeface="Montserrat" panose="00000500000000000000" pitchFamily="2" charset="0"/>
                </a:rPr>
                <a:t>Model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A595DD-D76F-A106-3C90-AEB0148AC1DE}"/>
                </a:ext>
              </a:extLst>
            </p:cNvPr>
            <p:cNvSpPr txBox="1"/>
            <p:nvPr/>
          </p:nvSpPr>
          <p:spPr>
            <a:xfrm>
              <a:off x="709030" y="3806140"/>
              <a:ext cx="1201735" cy="647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Shapley Analysis</a:t>
              </a:r>
            </a:p>
            <a:p>
              <a:pPr algn="ctr"/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&amp;</a:t>
              </a:r>
            </a:p>
            <a:p>
              <a:pPr algn="ctr"/>
              <a:r>
                <a:rPr 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Analyze Factor </a:t>
              </a:r>
            </a:p>
            <a:p>
              <a:pPr algn="ctr"/>
              <a:r>
                <a:rPr 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Loadings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32A1DD-EC99-0E8A-E7F4-36EC3284E2AB}"/>
                </a:ext>
              </a:extLst>
            </p:cNvPr>
            <p:cNvSpPr txBox="1"/>
            <p:nvPr/>
          </p:nvSpPr>
          <p:spPr>
            <a:xfrm>
              <a:off x="545685" y="1049623"/>
              <a:ext cx="15276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Data</a:t>
              </a:r>
            </a:p>
          </p:txBody>
        </p:sp>
        <p:sp>
          <p:nvSpPr>
            <p:cNvPr id="32" name="Arrow: Curved Down 31">
              <a:extLst>
                <a:ext uri="{FF2B5EF4-FFF2-40B4-BE49-F238E27FC236}">
                  <a16:creationId xmlns:a16="http://schemas.microsoft.com/office/drawing/2014/main" id="{A2F0F69D-5A39-2B03-4366-2B10386E3A31}"/>
                </a:ext>
              </a:extLst>
            </p:cNvPr>
            <p:cNvSpPr/>
            <p:nvPr/>
          </p:nvSpPr>
          <p:spPr>
            <a:xfrm rot="2837652">
              <a:off x="1170613" y="947604"/>
              <a:ext cx="421683" cy="393984"/>
            </a:xfrm>
            <a:prstGeom prst="curvedDownArrow">
              <a:avLst>
                <a:gd name="adj1" fmla="val 9417"/>
                <a:gd name="adj2" fmla="val 30467"/>
                <a:gd name="adj3" fmla="val 32720"/>
              </a:avLst>
            </a:prstGeom>
            <a:solidFill>
              <a:srgbClr val="6F8DB9"/>
            </a:solidFill>
            <a:ln>
              <a:solidFill>
                <a:srgbClr val="6F8D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54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586CD-4D6B-B55E-F373-CF2BB8ED9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FE52B01-35BC-C660-E712-8991D68FCE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05640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FE52B01-35BC-C660-E712-8991D68FC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5681923-A393-9C6C-B8E6-01FFBF4CB6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400" y="1052986"/>
            <a:ext cx="7715250" cy="932024"/>
          </a:xfrm>
        </p:spPr>
        <p:txBody>
          <a:bodyPr vert="horz"/>
          <a:lstStyle/>
          <a:p>
            <a:pPr algn="ctr"/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Understanding Diverse Workforce Preferences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E4A1BF-A129-834D-34EC-99D8E33BAA8D}"/>
              </a:ext>
            </a:extLst>
          </p:cNvPr>
          <p:cNvCxnSpPr>
            <a:cxnSpLocks/>
          </p:cNvCxnSpPr>
          <p:nvPr/>
        </p:nvCxnSpPr>
        <p:spPr>
          <a:xfrm>
            <a:off x="734400" y="2571750"/>
            <a:ext cx="76752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13731D-A6F0-FCF6-7970-04B068C647B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8260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9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d.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3&quot;&gt;&lt;elem m_fUsage=&quot;6.51321559900000046639E+00&quot;&gt;&lt;m_msothmcolidx val=&quot;0&quot;/&gt;&lt;m_rgb r=&quot;73&quot; g=&quot;90&quot; b=&quot;52&quot;/&gt;&lt;/elem&gt;&lt;elem m_fUsage=&quot;1.63376421214815947813E+00&quot;&gt;&lt;m_msothmcolidx val=&quot;0&quot;/&gt;&lt;m_rgb r=&quot;B9&quot; g=&quot;00&quot; b=&quot;4B&quot;/&gt;&lt;/elem&gt;&lt;elem m_fUsage=&quot;1.85302018885184188735E-01&quot;&gt;&lt;m_msothmcolidx val=&quot;0&quot;/&gt;&lt;m_rgb r=&quot;66&quot; g=&quot;66&quot; b=&quot;66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R_2qsQplE6Pmge9K.QDg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JWGYXGuk0mmggLwPSF3H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hcACImwkO_NOaQB_vAb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Yv5yZdcK065X2NSEAngH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PCr2A.C5EmcGK68QZa_E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NzFie6c80iCnO9QEHJOb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3xh7wSbECONqnbcLaxP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Fb6Do4i_U.DT8gRwnfG.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hcACImwkO_NOaQB_vAb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Yv5yZdcK065X2NSEAngHw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12kFRLF9Uyc6WRFOVlrG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R_2qsQplE6Pmge9K.QDg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JWGYXGuk0mmggLwPSF3H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hcACImwkO_NOaQB_vAb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Yv5yZdcK065X2NSEAngHw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PCr2A.C5EmcGK68QZa_Ew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NzFie6c80iCnO9QEHJObw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3xh7wSbECONqnbcLaxPw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Fb6Do4i_U.DT8gRwnfG.w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hcACImwkO_NOaQB_vAb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Yv5yZdcK065X2NSEAngH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12kFRLF9Uyc6WRFOVlrGA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R_2qsQplE6Pmge9K.QDg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JWGYXGuk0mmggLwPSF3H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hcACImwkO_NOaQB_vAb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Yv5yZdcK065X2NSEAngH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bSqoDWWq9sbJzZxbXPW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kzdENEnyC28Fz8fo07Mw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Ou18rcW94sentOLTYr_w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pGkbDZX3pD0UOT.CM6bW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8eY_Qp8BkMvVwBswOp9w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JjCbldYgcCNEWZrZHa7D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.EO4goGwcRCh4RKtnWhw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crT7wm0q4g8io22XDt.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EHOpLDXzibGPq1NKQcwL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cuTXyupzUtcrt3JR1mv9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lhXDJ6b7yK_XYXjhTKuT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AH5DobAmEH1B3wtt4EdQ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NoXk4cQHcWKcgd8y2r.6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GNqkD44nTMmEBLGH_QG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yPOnlaQ_EaVzazP8iebw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sT5U1iCIzyWRK1fDJn_Q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pBLrYQ4NkNvVCt9PIducw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z7t3UmvOKExqmAHRs1_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S2yKcVzzjvBsrXLurvi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je5fti9RA0qm.Ne8bdyg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vfU3q5jbCPAB2lcwbVl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00gEVoMuuXT242uXwor4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aBRrA1KpPxAhuiFhU1Y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uS62rOb1ORUAc0eN2WrC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1rY5wuwmnX67qmQwcA.A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CGrvui9HlbVuGilAr5h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yPOnlaQ_EaVzazP8iebw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KZzxH_KunTgoxp.TKqA2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P2qAJAvZ3G_bFuH.EGQ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hzGZMBgXohOki7YRzLpw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7isgxc3g7_cJsCyGab0uw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UHe3Fg3bIaaE.TFyWvng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kJBFxbB.MVQjAnbDKT7g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mft9bicQLCrMu92nAoX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HGUoxEg2nr5QHh27Nw.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ODfbWp2N3MrpRQ2CF_gw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Jf4J52ncJZuw6Bx4kr.A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7isgxc3g7_cJsCyGab0u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UHe3Fg3bIaaE.TFyWv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kJBFxbB.MVQjAnbDKT7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66r.sPUw32Gnh4yh2uEi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DJ8jRztI4ShlcroSKCV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VhEARthFRcbkSDp__tN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RjSmWxVqik02mYE9vV1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SeaNhCiGKdUpMkZuX_n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W6HYNHI6n6mzgetTNQV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2JUTL42efXGpmQJw.gM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BBg6rbYUWRo54eQq5U.I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faqdW8QuenqLeGUwS54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wUIwn1GOOyFXjC6uUfT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sNUZ2vKtNkkiwECJhgJ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a8IABkrucqqxQUbFd9Y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Enu9BaLJWQC6GJtPirym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_LF3LeJmxKJcABA7VHN6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76EnPzvRWm7vLdjNmjUL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ekZRTG_0D.l_ZrO08kq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sH.IA8TsGQpRT6ELaSiZ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zQCKAx8N8bObgl_kY2NZ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YAznBSBDzZzXC.p0rJ_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s.LgJbwkLLXNPLSBjhku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cLnVCFFTadavRz9vYDi.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ItfpktBFGsC14FhtB_N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i8V2qbAeBYekNj95_1_m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i9DzOpDsNDygJMOcEak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i0Imi4tB54L78cu.Hgjr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eoQ0JUAXLc.R9FKi6jqt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aDkOVjfbrdB_zk3Vflai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W_Nupxjz30aIiKAvO2iW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3uScAi6nyikEpRdD4xl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jmTygE0MQuYYjD.f1Y0b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0B7Je8CsO8IMbtIR_TVj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SRXw8OaXIo3cLrmR4Fx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URcWUwHKfc6QkWe915aQ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nkzBmueAq3yTPrgmhPaT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BJl_i8ys06qNjVnWkPy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E5mY4pWhvcWi7FXjzW5g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DBrz6DowdlJGeTRy44f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HjqtCHU9wINvl.nGgFRJ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5q_cTXvqJo.9qubrizcX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wBzwNwKMKiZvCg.rQFVr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u40N4YvtyqhUdSWaqYc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ehHWQRRjord5XrhFqvTx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sMS38kiBbNbXmp7n4uNl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XCHc.Y.OQCGlQXVaSUXJ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niltVj_CSrDuyuIl7Zg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nsfO1Tl7QU7bKE5yRGF4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9ouKhYsed7HXq1yhbnvg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3IG2rJFw.4o1BWFEpUC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PRyKaQJ41mZmrPrt_Ft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Zp0foQEACuKJtadJMOq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edl_GKPO6iws6JY8EIo2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4MnFBtd6cLM9Hxd2ZTnE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b78SJJZazbojHlj3dHPx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CxXWiu1.ZasF2B_mci8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SqVVvzH4FSkaGqHih5HfA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HRLIuq5tt5Spg09afvsX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4H66Sk.aBhmTRDlFZZOU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j6dTa13lvGETvj38L_Ic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jxxDCA7d13uBGZd04_H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q8D1MyUXifKAjjrFOUh2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PCr2A.C5EmcGK68QZa_Ew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30X7BJwVkKflGfpkR4QR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NzFie6c80iCnO9QEHJOb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3xh7wSbECONqnbcLaxP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Fb6Do4i_U.DT8gRwnfG.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hcACImwkO_NOaQB_vAbA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Yv5yZdcK065X2NSEAngH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12kFRLF9Uyc6WRFOVlrGA"/>
</p:tagLst>
</file>

<file path=ppt/theme/theme1.xml><?xml version="1.0" encoding="utf-8"?>
<a:theme xmlns:a="http://schemas.openxmlformats.org/drawingml/2006/main" name="Healthcare Center Website by Slidesgo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45</Slides>
  <Notes>37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Healthcare Center Website by Slidesgo</vt:lpstr>
      <vt:lpstr>3_Custom Design</vt:lpstr>
      <vt:lpstr>2_Custom Design</vt:lpstr>
      <vt:lpstr>1_Custom Design</vt:lpstr>
      <vt:lpstr>Custom Design</vt:lpstr>
      <vt:lpstr>Wharton PLASTARC People Analytics  Case Competition</vt:lpstr>
      <vt:lpstr>PowerPoint Presentation</vt:lpstr>
      <vt:lpstr>Executive Summary</vt:lpstr>
      <vt:lpstr>Analysis on Productivity  &amp; Workplace Preference</vt:lpstr>
      <vt:lpstr>PowerPoint Presentation</vt:lpstr>
      <vt:lpstr>PowerPoint Presentation</vt:lpstr>
      <vt:lpstr>PowerPoint Presentation</vt:lpstr>
      <vt:lpstr>PowerPoint Presentation</vt:lpstr>
      <vt:lpstr>Understanding Diverse Workforce Preferences</vt:lpstr>
      <vt:lpstr>PowerPoint Presentation</vt:lpstr>
      <vt:lpstr>PowerPoint Presentation</vt:lpstr>
      <vt:lpstr>PowerPoint Presentation</vt:lpstr>
      <vt:lpstr>PowerPoint Presentation</vt:lpstr>
      <vt:lpstr>RECOMMENDATIONS</vt:lpstr>
      <vt:lpstr>Designated focus areas &amp; re-imagined workspace design can help enhance productivity in concentration-heavy tasks</vt:lpstr>
      <vt:lpstr>Merit Recognition &amp; Development Opportunities to help drive a sense of purpose and ownership</vt:lpstr>
      <vt:lpstr>Personal Assistant for every employee - facilitate seamless navigation &amp; collaboration with coworkers around the office</vt:lpstr>
      <vt:lpstr>PowerPoint Presentation</vt:lpstr>
      <vt:lpstr>PowerPoint Presentation</vt:lpstr>
      <vt:lpstr>PowerPoint Presentation</vt:lpstr>
      <vt:lpstr>Thank You! 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CENTER WEBSITE</dc:title>
  <dc:creator>Frankle Muchahary</dc:creator>
  <cp:revision>1</cp:revision>
  <dcterms:modified xsi:type="dcterms:W3CDTF">2024-02-26T18:04:10Z</dcterms:modified>
</cp:coreProperties>
</file>